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8" r:id="rId5"/>
    <p:sldMasterId id="2147483750" r:id="rId6"/>
    <p:sldMasterId id="2147483782" r:id="rId7"/>
  </p:sldMasterIdLst>
  <p:notesMasterIdLst>
    <p:notesMasterId r:id="rId25"/>
  </p:notesMasterIdLst>
  <p:handoutMasterIdLst>
    <p:handoutMasterId r:id="rId26"/>
  </p:handoutMasterIdLst>
  <p:sldIdLst>
    <p:sldId id="256" r:id="rId8"/>
    <p:sldId id="550145267" r:id="rId9"/>
    <p:sldId id="550145296" r:id="rId10"/>
    <p:sldId id="1078" r:id="rId11"/>
    <p:sldId id="1096" r:id="rId12"/>
    <p:sldId id="1094" r:id="rId13"/>
    <p:sldId id="1097" r:id="rId14"/>
    <p:sldId id="1082" r:id="rId15"/>
    <p:sldId id="862" r:id="rId16"/>
    <p:sldId id="1099" r:id="rId17"/>
    <p:sldId id="1100" r:id="rId18"/>
    <p:sldId id="1101" r:id="rId19"/>
    <p:sldId id="1102" r:id="rId20"/>
    <p:sldId id="1104" r:id="rId21"/>
    <p:sldId id="1103" r:id="rId22"/>
    <p:sldId id="1098" r:id="rId23"/>
    <p:sldId id="1149" r:id="rId24"/>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Ellsworth" initials="AE" lastIdx="1" clrIdx="0">
    <p:extLst>
      <p:ext uri="{19B8F6BF-5375-455C-9EA6-DF929625EA0E}">
        <p15:presenceInfo xmlns:p15="http://schemas.microsoft.com/office/powerpoint/2012/main" userId="S::aellsworth@nvidia.com::444b7a66-6931-46d0-a608-56acbc983d01" providerId="AD"/>
      </p:ext>
    </p:extLst>
  </p:cmAuthor>
  <p:cmAuthor id="2" name="Danielle Detering" initials="DD" lastIdx="1" clrIdx="1">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676767"/>
    <a:srgbClr val="00FF00"/>
    <a:srgbClr val="FF0000"/>
    <a:srgbClr val="FFFFFF"/>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425E6-99D8-49FF-B322-48EC6605C0F3}" v="6" dt="2023-09-22T13:25:53.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54" autoAdjust="0"/>
  </p:normalViewPr>
  <p:slideViewPr>
    <p:cSldViewPr snapToGrid="0">
      <p:cViewPr varScale="1">
        <p:scale>
          <a:sx n="24" d="100"/>
          <a:sy n="24" d="100"/>
        </p:scale>
        <p:origin x="1138"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6/4/2024</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xiv.org/abs/1409.1556"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imagenet.stanford.edu/synset?wnid=n03769722" TargetMode="External"/><Relationship Id="rId4" Type="http://schemas.openxmlformats.org/officeDocument/2006/relationships/hyperlink" Target="http://www.image-net.or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Good news everyone! The United States Secret Service has learned of our great machine learning skills and has contracted us to make a Doggy Door for the White House. To help us, they’ve given us a few pictures of Bo, the Portuguese Water Dog that served as “First Dog” from 2009 – 2017.</a:t>
            </a:r>
          </a:p>
          <a:p>
            <a:endParaRPr lang="en-US"/>
          </a:p>
          <a:p>
            <a:r>
              <a:rPr lang="en-US"/>
              <a:t>We need to make sure this door only recognizes Bo, and not any other dogs trying to sneak into the White House.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85179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trouble is, we can’t use our pretrained model because it can only recognize dogs in general. VGG16 can’t tell the difference between Bo and other kinds of dogs.</a:t>
            </a:r>
          </a:p>
          <a:p>
            <a:endParaRPr lang="en-US"/>
          </a:p>
          <a:p>
            <a:r>
              <a:rPr lang="en-US">
                <a:latin typeface="Trebuchet MS"/>
              </a:rPr>
              <a:t>But if a model can already tell what a dog is, wouldn’t it be great to use that as a starting point? It turns out, we can! We just have to do a little brain surgery to make it happen.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15128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Thankfully, the surgery we’re doing on our machine learning models is a lot easier than actual brain surgery. We’ll take a pretrained model and essentially cut the end off of it. We’ll use the top layers of the old model, and then build out our own new layers on the bottom.</a:t>
            </a:r>
          </a:p>
          <a:p>
            <a:endParaRPr lang="en-US"/>
          </a:p>
          <a:p>
            <a:r>
              <a:rPr lang="en-US"/>
              <a:t>Technically, we can slice and dice these layers any way that we want, but there is a practical reason for using the top of the old model instead of the bottom.</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099414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As we move from the beginning of our model to the end (from left to right in this case), our models go from more generalized to more specific. Remember how we talked about how the top of the convolutional model picks up edges, and each layer builds on the last to build more complicated shapes?</a:t>
            </a:r>
          </a:p>
          <a:p>
            <a:endParaRPr lang="en-US"/>
          </a:p>
          <a:p>
            <a:r>
              <a:rPr lang="en-US">
                <a:latin typeface="Trebuchet MS"/>
              </a:rPr>
              <a:t>The more layers in the model, the more specialized those shapes are going to be based on the data it’s trained on. These earlier patterns are more generalizable, so when it comes to transfer learning, it tends to be more useful to copy the building blocks found in the earlier layers.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552906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should consider is whether or not we want to freeze the weights from the old model we’re building off of. Freezing is another way to say we’re going to prevent the weights from updating during training, or to make them untrainable.</a:t>
            </a:r>
          </a:p>
          <a:p>
            <a:endParaRPr lang="en-US" dirty="0"/>
          </a:p>
          <a:p>
            <a:r>
              <a:rPr lang="en-US" dirty="0"/>
              <a:t>Making the weights of the old model trainable can help specialize the new model for the new dataset coming in, but be warned! If the old model is large like the VGG16 model, the high number of weights will easily result in overfitting if our new dataset is too small.</a:t>
            </a:r>
          </a:p>
          <a:p>
            <a:endParaRPr lang="en-US" dirty="0"/>
          </a:p>
          <a:p>
            <a:r>
              <a:rPr lang="en-US" dirty="0">
                <a:latin typeface="Trebuchet MS"/>
              </a:rPr>
              <a:t>This would also be a good time to talk about data bias. Data bias is when a subset of our data is overrepresented. For instance, if we’re making a model to determine the manufacturer of a car, and we mostly have trucks in our dataset, our model will have a hard time identifying vans, sports cars, and sedans. If our dataset is biased, our resulting model will be too. This has come up frequently with discussion on the ethical use of artificial intelligence. If models are only trained on one ethnic group than it can result in some embarrassing predictions in the underrepresented groups.</a:t>
            </a:r>
          </a:p>
          <a:p>
            <a:endParaRPr lang="en-US" dirty="0">
              <a:latin typeface="Trebuchet MS"/>
            </a:endParaRPr>
          </a:p>
          <a:p>
            <a:r>
              <a:rPr lang="en-US" dirty="0">
                <a:latin typeface="Trebuchet MS"/>
              </a:rPr>
              <a:t>This is something to think about when using transfer learning, as our new model can pick up biases of the old one.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011777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end on a fun note, transfer learning is a great opportunity to do something called dreaming. We talked about it briefly earlier when we first went over CNNs. This is done by feeding an image through layers in a neural network, but instead of doing gradient descent, we’re going to maximize our loss through gradient ascent. The goal is to exaggerate the patterns that the model sees in our image.</a:t>
            </a:r>
          </a:p>
          <a:p>
            <a:endParaRPr lang="en-US" dirty="0"/>
          </a:p>
          <a:p>
            <a:r>
              <a:rPr lang="en-US" dirty="0"/>
              <a:t>Here, Bo has been fed through the first three convolutional layers from the InceptionV3 model, and what we’re seeing here are the gradients. We can see as it progresses, the layers slowly start picking up more and more detail. </a:t>
            </a:r>
          </a:p>
          <a:p>
            <a:endParaRPr lang="en-US" dirty="0"/>
          </a:p>
          <a:p>
            <a:r>
              <a:rPr lang="en-US" dirty="0"/>
              <a:t>Unfortunately, the full breakdown of the mechanisms would take more time than we have, but we’ve linked the tutorial on how to do it if you’re up for the challenge!</a:t>
            </a:r>
            <a:endParaRPr lang="en-US" dirty="0">
              <a:hlinkClick r:id="" action="ppaction://noaction"/>
            </a:endParaRPr>
          </a:p>
          <a:p>
            <a:endParaRPr lang="en-US" dirty="0">
              <a:hlinkClick r:id="" action="ppaction://noaction"/>
            </a:endParaRPr>
          </a:p>
          <a:p>
            <a:r>
              <a:rPr lang="en-US" dirty="0">
                <a:hlinkClick r:id="" action="ppaction://noaction"/>
              </a:rPr>
              <a:t>https://www.tensorflow.org/tutorials/generative/deepdream</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1738344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things first, though. Let’s make our doggy door and our presidential doggy door.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17</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831567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Let’s take a moment to go over a few of the concepts we’ve learned so far.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What are all of these, and what do they do?</a:t>
            </a:r>
          </a:p>
          <a:p>
            <a:endParaRPr lang="en-US" dirty="0"/>
          </a:p>
          <a:p>
            <a:r>
              <a:rPr lang="en-US" dirty="0"/>
              <a:t>Answer:</a:t>
            </a:r>
          </a:p>
          <a:p>
            <a:pPr marL="171450" indent="-171450">
              <a:buFont typeface="Arial" panose="020B0604020202020204" pitchFamily="34" charset="0"/>
              <a:buChar char="•"/>
            </a:pPr>
            <a:r>
              <a:rPr lang="en-US" dirty="0"/>
              <a:t>The learning rate is the amount we change our parameters (weights) during gradient descent</a:t>
            </a:r>
          </a:p>
          <a:p>
            <a:pPr marL="171450" indent="-171450">
              <a:buFont typeface="Arial" panose="020B0604020202020204" pitchFamily="34" charset="0"/>
              <a:buChar char="•"/>
            </a:pPr>
            <a:r>
              <a:rPr lang="en-US" dirty="0"/>
              <a:t>The number of layers is the depth to our neural network</a:t>
            </a:r>
          </a:p>
          <a:p>
            <a:pPr marL="171450" indent="-171450">
              <a:buFont typeface="Arial" panose="020B0604020202020204" pitchFamily="34" charset="0"/>
              <a:buChar char="•"/>
            </a:pPr>
            <a:r>
              <a:rPr lang="en-US" dirty="0"/>
              <a:t>The number of neurons is the width of a neural network layer</a:t>
            </a:r>
          </a:p>
          <a:p>
            <a:pPr marL="171450" indent="-171450">
              <a:buFont typeface="Arial" panose="020B0604020202020204" pitchFamily="34" charset="0"/>
              <a:buChar char="•"/>
            </a:pPr>
            <a:r>
              <a:rPr lang="en-US" dirty="0"/>
              <a:t>The activation function is how we transform the output of a neuron</a:t>
            </a:r>
          </a:p>
          <a:p>
            <a:pPr marL="171450" indent="-171450">
              <a:buFont typeface="Arial" panose="020B0604020202020204" pitchFamily="34" charset="0"/>
              <a:buChar char="•"/>
            </a:pPr>
            <a:r>
              <a:rPr lang="en-US" dirty="0">
                <a:latin typeface="Trebuchet MS"/>
              </a:rPr>
              <a:t>Dropout randomly turns off neurons during training to prevent overfitting</a:t>
            </a:r>
          </a:p>
          <a:p>
            <a:pPr marL="171450" indent="-171450">
              <a:buFont typeface="Arial" panose="020B0604020202020204" pitchFamily="34" charset="0"/>
              <a:buChar char="•"/>
            </a:pPr>
            <a:r>
              <a:rPr lang="en-US" dirty="0">
                <a:latin typeface="Trebuchet MS"/>
              </a:rPr>
              <a:t>Data is the examples we train our model on. If the data isn’t clean or varied enough, the model won’t be able to generalize to real world situations.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It’s a lot of work designing a machine learning model!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Wouldn’t it be great if we didn’t have to do all that work?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The great news is that more and more teams and researchers are making their models readily available. Not only are there websites like NVIDIA’s GPU Cloud where you can download ready to go models, but TensorFlow and PyTorch have modules within their framework to load a model into python given the model’s URL on either the TensorFlow Hub or PyTorch Hub websites. </a:t>
            </a:r>
            <a:r>
              <a:rPr lang="en-US" err="1">
                <a:latin typeface="Trebuchet MS"/>
              </a:rPr>
              <a:t>Keras</a:t>
            </a:r>
            <a:r>
              <a:rPr lang="en-US">
                <a:latin typeface="Trebuchet MS"/>
              </a:rPr>
              <a:t> itself comes with models prepackaged.</a:t>
            </a:r>
          </a:p>
          <a:p>
            <a:endParaRPr lang="en-US"/>
          </a:p>
          <a:p>
            <a:r>
              <a:rPr lang="en-US"/>
              <a:t>Even better news? All of these models are free!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32759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model we’ll be experimenting with is called VGG16 which was proposed in an appropriately titled paper, “Very Deep Convolutional Networks for Large-Scale Image Recognition”. It was a winning architecture for the 2014 ImageNet challenge. ImageNet is a database of millions of photos that have been labeled for thousands of categories including animals, food, trees, sports and people. Recently these object detection models perform better than humans, having over a 95% accuracy</a:t>
            </a:r>
          </a:p>
          <a:p>
            <a:endParaRPr lang="en-US"/>
          </a:p>
          <a:p>
            <a:r>
              <a:rPr lang="en-US"/>
              <a:t>VGG16 paper: </a:t>
            </a:r>
            <a:r>
              <a:rPr lang="en-US">
                <a:hlinkClick r:id="rId3"/>
              </a:rPr>
              <a:t>https://arxiv.org/abs/1409.1556</a:t>
            </a:r>
            <a:endParaRPr lang="en-US"/>
          </a:p>
          <a:p>
            <a:r>
              <a:rPr lang="en-US" b="0"/>
              <a:t>ImageNet: </a:t>
            </a:r>
            <a:r>
              <a:rPr lang="en-US">
                <a:hlinkClick r:id="rId4"/>
              </a:rPr>
              <a:t>http://www.image-net.org/</a:t>
            </a:r>
            <a:endParaRPr lang="en-US"/>
          </a:p>
          <a:p>
            <a:r>
              <a:rPr lang="en-US" b="0"/>
              <a:t>ImageNet tree traversal: </a:t>
            </a:r>
            <a:r>
              <a:rPr lang="en-US">
                <a:hlinkClick r:id="rId5"/>
              </a:rPr>
              <a:t>http://imagenet.stanford.edu/synset?wnid=n03769722</a:t>
            </a:r>
            <a:endParaRPr lang="en-US" b="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better use for this model to make an automated doggy door? We no longer need to get up in the middle of the night to let our pets out!</a:t>
            </a:r>
          </a:p>
          <a:p>
            <a:endParaRPr lang="en-US"/>
          </a:p>
          <a:p>
            <a:r>
              <a:rPr lang="en-US"/>
              <a:t>Since ImageNet has many pictures of animals, we’re going to use it to recognize our canine friends and to keep all other critters out.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18546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Trebuchet MS"/>
              </a:rPr>
              <a:t>After you complete the doggy door, we're going to take on another challenge using an approach called transfer learning.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965396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29691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258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55185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20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12174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303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59209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445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622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9660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017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1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03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72461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25470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396726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2482514134"/>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7717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98" y="6321550"/>
            <a:ext cx="5338650" cy="4328760"/>
          </a:xfrm>
          <a:prstGeom prst="rect">
            <a:avLst/>
          </a:prstGeom>
        </p:spPr>
      </p:pic>
      <p:sp>
        <p:nvSpPr>
          <p:cNvPr id="11" name="Rectangle 4"/>
          <p:cNvSpPr>
            <a:spLocks noGrp="1" noChangeArrowheads="1"/>
          </p:cNvSpPr>
          <p:nvPr>
            <p:ph type="subTitle" idx="1"/>
          </p:nvPr>
        </p:nvSpPr>
        <p:spPr>
          <a:xfrm>
            <a:off x="2286000" y="16581120"/>
            <a:ext cx="19385280" cy="954107"/>
          </a:xfrm>
        </p:spPr>
        <p:txBody>
          <a:bodyPr wrap="square" anchor="t">
            <a:noAutofit/>
          </a:bodyPr>
          <a:lstStyle>
            <a:lvl1pPr marL="0" indent="0" algn="l">
              <a:lnSpc>
                <a:spcPct val="90000"/>
              </a:lnSpc>
              <a:spcBef>
                <a:spcPts val="2000"/>
              </a:spcBef>
              <a:spcAft>
                <a:spcPts val="1000"/>
              </a:spcAft>
              <a:buFontTx/>
              <a:buNone/>
              <a:defRPr sz="4667"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2286000" y="13411202"/>
            <a:ext cx="19385280" cy="3276183"/>
          </a:xfrm>
        </p:spPr>
        <p:txBody>
          <a:bodyPr anchor="b">
            <a:noAutofit/>
          </a:bodyPr>
          <a:lstStyle>
            <a:lvl1pPr algn="l">
              <a:lnSpc>
                <a:spcPct val="90000"/>
              </a:lnSpc>
              <a:spcBef>
                <a:spcPts val="0"/>
              </a:spcBef>
              <a:defRPr sz="12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6656437" y="6605240"/>
            <a:ext cx="6705600" cy="3681760"/>
          </a:xfrm>
          <a:prstGeom prst="rect">
            <a:avLst/>
          </a:prstGeom>
        </p:spPr>
      </p:pic>
    </p:spTree>
    <p:extLst>
      <p:ext uri="{BB962C8B-B14F-4D97-AF65-F5344CB8AC3E}">
        <p14:creationId xmlns:p14="http://schemas.microsoft.com/office/powerpoint/2010/main" val="110970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spTree>
    <p:extLst>
      <p:ext uri="{BB962C8B-B14F-4D97-AF65-F5344CB8AC3E}">
        <p14:creationId xmlns:p14="http://schemas.microsoft.com/office/powerpoint/2010/main" val="285465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556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494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2109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9406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49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83379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04292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911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54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113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4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4958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692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244652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4224592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8101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0158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2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945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70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2" y="2111755"/>
            <a:ext cx="19740390" cy="2062103"/>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2" y="7010117"/>
            <a:ext cx="1968611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2" y="3944445"/>
            <a:ext cx="19740390" cy="1751543"/>
          </a:xfrm>
        </p:spPr>
        <p:txBody>
          <a:bodyPr/>
          <a:lstStyle>
            <a:lvl1pPr marL="0" indent="0" algn="l">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3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18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9302118"/>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630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9164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5178324" y="17842103"/>
            <a:ext cx="26219353" cy="1231107"/>
          </a:xfrm>
        </p:spPr>
        <p:txBody>
          <a:bodyPr anchor="b"/>
          <a:lstStyle>
            <a:lvl1pPr algn="l">
              <a:defRPr sz="6667">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0904" y="17140420"/>
            <a:ext cx="25154193" cy="346953"/>
          </a:xfrm>
          <a:prstGeom prst="rect">
            <a:avLst/>
          </a:prstGeom>
        </p:spPr>
      </p:pic>
    </p:spTree>
    <p:extLst>
      <p:ext uri="{BB962C8B-B14F-4D97-AF65-F5344CB8AC3E}">
        <p14:creationId xmlns:p14="http://schemas.microsoft.com/office/powerpoint/2010/main" val="308480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3629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l">
              <a:defRPr sz="10667">
                <a:solidFill>
                  <a:schemeClr val="tx1"/>
                </a:solidFill>
              </a:defRPr>
            </a:lvl1pPr>
          </a:lstStyle>
          <a:p>
            <a:r>
              <a:rPr lang="en-US"/>
              <a:t>Click to edit Master title style</a:t>
            </a:r>
          </a:p>
        </p:txBody>
      </p:sp>
    </p:spTree>
    <p:extLst>
      <p:ext uri="{BB962C8B-B14F-4D97-AF65-F5344CB8AC3E}">
        <p14:creationId xmlns:p14="http://schemas.microsoft.com/office/powerpoint/2010/main" val="5434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3255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2.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13.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12.pn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3.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12.pn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image" Target="../media/image13.emf"/><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96" r:id="rId41"/>
    <p:sldLayoutId id="2147483797" r:id="rId4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1556907035"/>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spTree>
    <p:extLst>
      <p:ext uri="{BB962C8B-B14F-4D97-AF65-F5344CB8AC3E}">
        <p14:creationId xmlns:p14="http://schemas.microsoft.com/office/powerpoint/2010/main" val="3845607420"/>
      </p:ext>
    </p:extLst>
  </p:cSld>
  <p:clrMap bg1="dk2" tx1="lt1" bg2="dk1"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217844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59"/>
            <a:ext cx="33163103" cy="13026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3478454774"/>
      </p:ext>
    </p:extLst>
  </p:cSld>
  <p:clrMap bg1="dk2" tx1="lt1" bg2="dk1"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6667" b="0">
          <a:solidFill>
            <a:schemeClr val="bg1"/>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6000" b="0">
          <a:solidFill>
            <a:schemeClr val="bg1"/>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5333" b="0">
          <a:solidFill>
            <a:schemeClr val="bg1"/>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dirty="0"/>
              <a:t>Fundamentals of </a:t>
            </a:r>
            <a:br>
              <a:rPr lang="en-US" dirty="0"/>
            </a:br>
            <a:r>
              <a:rPr lang="en-US" dirty="0"/>
              <a:t>Deep Learning</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sz="4400" dirty="0"/>
              <a:t>Part 5: Pre-trained Models</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The Challenge After</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dirty="0"/>
              <a:t>An Automated Presidential Doggy Door</a:t>
            </a:r>
          </a:p>
        </p:txBody>
      </p:sp>
      <p:pic>
        <p:nvPicPr>
          <p:cNvPr id="12" name="Picture 11" descr="A dog lying on green grass&#10;&#10;Description automatically generated">
            <a:extLst>
              <a:ext uri="{FF2B5EF4-FFF2-40B4-BE49-F238E27FC236}">
                <a16:creationId xmlns:a16="http://schemas.microsoft.com/office/drawing/2014/main" id="{D600826B-26F9-4D3B-9BFA-ED3A9EFDDF80}"/>
              </a:ext>
            </a:extLst>
          </p:cNvPr>
          <p:cNvPicPr>
            <a:picLocks noChangeAspect="1"/>
          </p:cNvPicPr>
          <p:nvPr/>
        </p:nvPicPr>
        <p:blipFill rotWithShape="1">
          <a:blip r:embed="rId3"/>
          <a:srcRect t="4806" b="4806"/>
          <a:stretch/>
        </p:blipFill>
        <p:spPr>
          <a:xfrm>
            <a:off x="21278950" y="7436345"/>
            <a:ext cx="11874500" cy="8265130"/>
          </a:xfrm>
          <a:prstGeom prst="rect">
            <a:avLst/>
          </a:prstGeom>
        </p:spPr>
      </p:pic>
      <p:pic>
        <p:nvPicPr>
          <p:cNvPr id="14" name="Graphic 13" descr="Checkmark">
            <a:extLst>
              <a:ext uri="{FF2B5EF4-FFF2-40B4-BE49-F238E27FC236}">
                <a16:creationId xmlns:a16="http://schemas.microsoft.com/office/drawing/2014/main" id="{6A4C8A25-B591-43A0-B409-A960B7B791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9443" y="16117953"/>
            <a:ext cx="3048000" cy="3048000"/>
          </a:xfrm>
          <a:prstGeom prst="rect">
            <a:avLst/>
          </a:prstGeom>
        </p:spPr>
      </p:pic>
      <p:pic>
        <p:nvPicPr>
          <p:cNvPr id="16" name="Graphic 15" descr="Close">
            <a:extLst>
              <a:ext uri="{FF2B5EF4-FFF2-40B4-BE49-F238E27FC236}">
                <a16:creationId xmlns:a16="http://schemas.microsoft.com/office/drawing/2014/main" id="{107DA2C7-8FE5-4599-B9A9-8339DB7742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692200" y="16117953"/>
            <a:ext cx="3048000" cy="3048000"/>
          </a:xfrm>
          <a:prstGeom prst="rect">
            <a:avLst/>
          </a:prstGeom>
        </p:spPr>
      </p:pic>
      <p:pic>
        <p:nvPicPr>
          <p:cNvPr id="5" name="Picture 4" descr="A dog standing on grass&#10;&#10;Description automatically generated">
            <a:extLst>
              <a:ext uri="{FF2B5EF4-FFF2-40B4-BE49-F238E27FC236}">
                <a16:creationId xmlns:a16="http://schemas.microsoft.com/office/drawing/2014/main" id="{D9612A1E-F888-4908-81CC-5DC178DC2039}"/>
              </a:ext>
            </a:extLst>
          </p:cNvPr>
          <p:cNvPicPr>
            <a:picLocks noChangeAspect="1"/>
          </p:cNvPicPr>
          <p:nvPr/>
        </p:nvPicPr>
        <p:blipFill>
          <a:blip r:embed="rId8"/>
          <a:stretch>
            <a:fillRect/>
          </a:stretch>
        </p:blipFill>
        <p:spPr>
          <a:xfrm>
            <a:off x="6243483" y="6405073"/>
            <a:ext cx="6979920" cy="9296400"/>
          </a:xfrm>
          <a:prstGeom prst="rect">
            <a:avLst/>
          </a:prstGeom>
        </p:spPr>
      </p:pic>
    </p:spTree>
    <p:extLst>
      <p:ext uri="{BB962C8B-B14F-4D97-AF65-F5344CB8AC3E}">
        <p14:creationId xmlns:p14="http://schemas.microsoft.com/office/powerpoint/2010/main" val="611044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14600" y="0"/>
            <a:ext cx="31546800" cy="2514601"/>
          </a:xfrm>
        </p:spPr>
        <p:txBody>
          <a:bodyPr anchor="b">
            <a:normAutofit/>
          </a:bodyPr>
          <a:lstStyle/>
          <a:p>
            <a:r>
              <a:rPr lang="en-US"/>
              <a:t>Transfer Learning</a:t>
            </a:r>
          </a:p>
        </p:txBody>
      </p:sp>
      <p:pic>
        <p:nvPicPr>
          <p:cNvPr id="7" name="Content Placeholder 6" descr="Scan of a human brain in a neurology clinic">
            <a:extLst>
              <a:ext uri="{FF2B5EF4-FFF2-40B4-BE49-F238E27FC236}">
                <a16:creationId xmlns:a16="http://schemas.microsoft.com/office/drawing/2014/main" id="{E1F94552-4485-4DDC-9163-A95993A1F934}"/>
              </a:ext>
            </a:extLst>
          </p:cNvPr>
          <p:cNvPicPr>
            <a:picLocks noGrp="1" noChangeAspect="1"/>
          </p:cNvPicPr>
          <p:nvPr>
            <p:ph idx="1"/>
          </p:nvPr>
        </p:nvPicPr>
        <p:blipFill rotWithShape="1">
          <a:blip r:embed="rId3"/>
          <a:srcRect t="32102" b="-1"/>
          <a:stretch/>
        </p:blipFill>
        <p:spPr>
          <a:xfrm>
            <a:off x="3445328" y="3906869"/>
            <a:ext cx="29685343" cy="15116936"/>
          </a:xfrm>
          <a:noFill/>
        </p:spPr>
      </p:pic>
    </p:spTree>
    <p:extLst>
      <p:ext uri="{BB962C8B-B14F-4D97-AF65-F5344CB8AC3E}">
        <p14:creationId xmlns:p14="http://schemas.microsoft.com/office/powerpoint/2010/main" val="221614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cxnSp>
        <p:nvCxnSpPr>
          <p:cNvPr id="113" name="Straight Connector 112">
            <a:extLst>
              <a:ext uri="{FF2B5EF4-FFF2-40B4-BE49-F238E27FC236}">
                <a16:creationId xmlns:a16="http://schemas.microsoft.com/office/drawing/2014/main" id="{71F3CB06-28D1-4982-BBE4-6E9686FBCDE5}"/>
              </a:ext>
            </a:extLst>
          </p:cNvPr>
          <p:cNvCxnSpPr>
            <a:cxnSpLocks/>
          </p:cNvCxnSpPr>
          <p:nvPr/>
        </p:nvCxnSpPr>
        <p:spPr>
          <a:xfrm>
            <a:off x="19252297" y="11590478"/>
            <a:ext cx="4859240" cy="338903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4" name="Picture 113">
            <a:extLst>
              <a:ext uri="{FF2B5EF4-FFF2-40B4-BE49-F238E27FC236}">
                <a16:creationId xmlns:a16="http://schemas.microsoft.com/office/drawing/2014/main" id="{61A1116B-BA9E-414E-8B86-1873CAFB7A75}"/>
              </a:ext>
            </a:extLst>
          </p:cNvPr>
          <p:cNvPicPr>
            <a:picLocks noChangeAspect="1"/>
          </p:cNvPicPr>
          <p:nvPr/>
        </p:nvPicPr>
        <p:blipFill rotWithShape="1">
          <a:blip r:embed="rId3"/>
          <a:srcRect l="33949" t="46563" r="48253" b="22257"/>
          <a:stretch/>
        </p:blipFill>
        <p:spPr>
          <a:xfrm>
            <a:off x="2228165" y="6096000"/>
            <a:ext cx="5203150" cy="8792027"/>
          </a:xfrm>
          <a:prstGeom prst="rect">
            <a:avLst/>
          </a:prstGeom>
          <a:scene3d>
            <a:camera prst="isometricRightUp"/>
            <a:lightRig rig="threePt" dir="t"/>
          </a:scene3d>
        </p:spPr>
      </p:pic>
      <p:graphicFrame>
        <p:nvGraphicFramePr>
          <p:cNvPr id="120" name="Table 173">
            <a:extLst>
              <a:ext uri="{FF2B5EF4-FFF2-40B4-BE49-F238E27FC236}">
                <a16:creationId xmlns:a16="http://schemas.microsoft.com/office/drawing/2014/main" id="{77A51AC8-11E8-43B7-87BC-C2FB1D2EA7E8}"/>
              </a:ext>
            </a:extLst>
          </p:cNvPr>
          <p:cNvGraphicFramePr>
            <a:graphicFrameLocks noGrp="1"/>
          </p:cNvGraphicFramePr>
          <p:nvPr>
            <p:extLst>
              <p:ext uri="{D42A27DB-BD31-4B8C-83A1-F6EECF244321}">
                <p14:modId xmlns:p14="http://schemas.microsoft.com/office/powerpoint/2010/main" val="295517575"/>
              </p:ext>
            </p:extLst>
          </p:nvPr>
        </p:nvGraphicFramePr>
        <p:xfrm>
          <a:off x="23990873" y="4008704"/>
          <a:ext cx="934453" cy="12192000"/>
        </p:xfrm>
        <a:graphic>
          <a:graphicData uri="http://schemas.openxmlformats.org/drawingml/2006/table">
            <a:tbl>
              <a:tblPr firstRow="1" bandRow="1">
                <a:tableStyleId>{5C22544A-7EE6-4342-B048-85BDC9FD1C3A}</a:tableStyleId>
              </a:tblPr>
              <a:tblGrid>
                <a:gridCol w="934453">
                  <a:extLst>
                    <a:ext uri="{9D8B030D-6E8A-4147-A177-3AD203B41FA5}">
                      <a16:colId xmlns:a16="http://schemas.microsoft.com/office/drawing/2014/main" val="3772995847"/>
                    </a:ext>
                  </a:extLst>
                </a:gridCol>
              </a:tblGrid>
              <a:tr h="1524000">
                <a:tc>
                  <a:txBody>
                    <a:bodyPr/>
                    <a:lstStyle/>
                    <a:p>
                      <a:endParaRPr lang="en-US" sz="14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1524000">
                <a:tc>
                  <a:txBody>
                    <a:bodyPr/>
                    <a:lstStyle/>
                    <a:p>
                      <a:endParaRPr lang="en-US" sz="80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1524000">
                <a:tc>
                  <a:txBody>
                    <a:bodyPr/>
                    <a:lstStyle/>
                    <a:p>
                      <a:endParaRPr lang="en-US" sz="80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21" name="TextBox 120">
            <a:extLst>
              <a:ext uri="{FF2B5EF4-FFF2-40B4-BE49-F238E27FC236}">
                <a16:creationId xmlns:a16="http://schemas.microsoft.com/office/drawing/2014/main" id="{7C61F61D-C2C0-40D0-A84A-D4CE579581FD}"/>
              </a:ext>
            </a:extLst>
          </p:cNvPr>
          <p:cNvSpPr txBox="1"/>
          <p:nvPr/>
        </p:nvSpPr>
        <p:spPr>
          <a:xfrm>
            <a:off x="22131590" y="16473611"/>
            <a:ext cx="4562467" cy="20315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(1568)</a:t>
            </a:r>
          </a:p>
          <a:p>
            <a:pPr algn="ctr" defTabSz="1523985" fontAlgn="base">
              <a:lnSpc>
                <a:spcPct val="90000"/>
              </a:lnSpc>
              <a:spcBef>
                <a:spcPct val="0"/>
              </a:spcBef>
              <a:spcAft>
                <a:spcPct val="0"/>
              </a:spcAft>
              <a:defRPr/>
            </a:pPr>
            <a:r>
              <a:rPr lang="en-US" sz="4667">
                <a:solidFill>
                  <a:srgbClr val="000000"/>
                </a:solidFill>
                <a:latin typeface="Trebuchet MS"/>
              </a:rPr>
              <a:t>Flattened Image</a:t>
            </a:r>
          </a:p>
          <a:p>
            <a:pPr algn="ctr" defTabSz="1523985" fontAlgn="base">
              <a:lnSpc>
                <a:spcPct val="90000"/>
              </a:lnSpc>
              <a:spcBef>
                <a:spcPct val="0"/>
              </a:spcBef>
              <a:spcAft>
                <a:spcPct val="0"/>
              </a:spcAft>
              <a:defRPr/>
            </a:pPr>
            <a:r>
              <a:rPr lang="en-US" sz="4667">
                <a:solidFill>
                  <a:srgbClr val="000000"/>
                </a:solidFill>
                <a:latin typeface="Trebuchet MS"/>
              </a:rPr>
              <a:t>Vector</a:t>
            </a:r>
          </a:p>
        </p:txBody>
      </p:sp>
      <p:sp>
        <p:nvSpPr>
          <p:cNvPr id="122" name="Google Shape;219;p33">
            <a:extLst>
              <a:ext uri="{FF2B5EF4-FFF2-40B4-BE49-F238E27FC236}">
                <a16:creationId xmlns:a16="http://schemas.microsoft.com/office/drawing/2014/main" id="{E40DAE5B-567A-4378-A9CB-CEBCA43DBD4A}"/>
              </a:ext>
            </a:extLst>
          </p:cNvPr>
          <p:cNvSpPr/>
          <p:nvPr/>
        </p:nvSpPr>
        <p:spPr>
          <a:xfrm>
            <a:off x="2690504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23" name="Google Shape;219;p33">
            <a:extLst>
              <a:ext uri="{FF2B5EF4-FFF2-40B4-BE49-F238E27FC236}">
                <a16:creationId xmlns:a16="http://schemas.microsoft.com/office/drawing/2014/main" id="{349F5775-C2CA-46D0-A29D-CF023933295E}"/>
              </a:ext>
            </a:extLst>
          </p:cNvPr>
          <p:cNvSpPr/>
          <p:nvPr/>
        </p:nvSpPr>
        <p:spPr>
          <a:xfrm>
            <a:off x="26896034"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24" name="Google Shape;219;p33">
            <a:extLst>
              <a:ext uri="{FF2B5EF4-FFF2-40B4-BE49-F238E27FC236}">
                <a16:creationId xmlns:a16="http://schemas.microsoft.com/office/drawing/2014/main" id="{DCD4F841-C67A-4A47-B31F-10A02C8ECF44}"/>
              </a:ext>
            </a:extLst>
          </p:cNvPr>
          <p:cNvSpPr/>
          <p:nvPr/>
        </p:nvSpPr>
        <p:spPr>
          <a:xfrm>
            <a:off x="26896034"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25" name="Google Shape;219;p33">
            <a:extLst>
              <a:ext uri="{FF2B5EF4-FFF2-40B4-BE49-F238E27FC236}">
                <a16:creationId xmlns:a16="http://schemas.microsoft.com/office/drawing/2014/main" id="{7945E2BA-37AB-4F9D-942D-A658315D3D33}"/>
              </a:ext>
            </a:extLst>
          </p:cNvPr>
          <p:cNvSpPr/>
          <p:nvPr/>
        </p:nvSpPr>
        <p:spPr>
          <a:xfrm>
            <a:off x="2904658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26" name="Google Shape;219;p33">
            <a:extLst>
              <a:ext uri="{FF2B5EF4-FFF2-40B4-BE49-F238E27FC236}">
                <a16:creationId xmlns:a16="http://schemas.microsoft.com/office/drawing/2014/main" id="{70E85242-69F8-41FB-8DA3-35F19F19AAD5}"/>
              </a:ext>
            </a:extLst>
          </p:cNvPr>
          <p:cNvSpPr/>
          <p:nvPr/>
        </p:nvSpPr>
        <p:spPr>
          <a:xfrm>
            <a:off x="29037577"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27" name="Google Shape;219;p33">
            <a:extLst>
              <a:ext uri="{FF2B5EF4-FFF2-40B4-BE49-F238E27FC236}">
                <a16:creationId xmlns:a16="http://schemas.microsoft.com/office/drawing/2014/main" id="{B6A50606-B49E-46DC-84AD-5601A6962510}"/>
              </a:ext>
            </a:extLst>
          </p:cNvPr>
          <p:cNvSpPr/>
          <p:nvPr/>
        </p:nvSpPr>
        <p:spPr>
          <a:xfrm>
            <a:off x="29037577"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28" name="Google Shape;219;p33">
            <a:extLst>
              <a:ext uri="{FF2B5EF4-FFF2-40B4-BE49-F238E27FC236}">
                <a16:creationId xmlns:a16="http://schemas.microsoft.com/office/drawing/2014/main" id="{4561B1AC-4E2B-4637-8C01-9E93968E44A9}"/>
              </a:ext>
            </a:extLst>
          </p:cNvPr>
          <p:cNvSpPr/>
          <p:nvPr/>
        </p:nvSpPr>
        <p:spPr>
          <a:xfrm>
            <a:off x="31724120" y="1510888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129" name="Group 128">
            <a:extLst>
              <a:ext uri="{FF2B5EF4-FFF2-40B4-BE49-F238E27FC236}">
                <a16:creationId xmlns:a16="http://schemas.microsoft.com/office/drawing/2014/main" id="{DADDA3EC-A440-4748-885C-F010ADD52743}"/>
              </a:ext>
            </a:extLst>
          </p:cNvPr>
          <p:cNvGrpSpPr/>
          <p:nvPr/>
        </p:nvGrpSpPr>
        <p:grpSpPr>
          <a:xfrm>
            <a:off x="27542883" y="5847778"/>
            <a:ext cx="1503707" cy="8653390"/>
            <a:chOff x="8430069" y="1754333"/>
            <a:chExt cx="283908" cy="2596017"/>
          </a:xfrm>
        </p:grpSpPr>
        <p:cxnSp>
          <p:nvCxnSpPr>
            <p:cNvPr id="130" name="Straight Connector 129">
              <a:extLst>
                <a:ext uri="{FF2B5EF4-FFF2-40B4-BE49-F238E27FC236}">
                  <a16:creationId xmlns:a16="http://schemas.microsoft.com/office/drawing/2014/main" id="{5A2F9EC9-2D4B-435C-ADB9-0B4AA8AA8578}"/>
                </a:ext>
              </a:extLst>
            </p:cNvPr>
            <p:cNvCxnSpPr>
              <a:cxnSpLocks/>
              <a:endCxn id="125"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4F8FBFF-765E-4F1A-BB55-140728F085CE}"/>
                </a:ext>
              </a:extLst>
            </p:cNvPr>
            <p:cNvCxnSpPr>
              <a:cxnSpLocks/>
              <a:endCxn id="126"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BC8365-3408-46E2-87C0-AA469E91FF48}"/>
                </a:ext>
              </a:extLst>
            </p:cNvPr>
            <p:cNvCxnSpPr>
              <a:cxnSpLocks/>
              <a:endCxn id="127"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93EF1B7-5B13-4E1A-A168-9345FE8D91F6}"/>
                </a:ext>
              </a:extLst>
            </p:cNvPr>
            <p:cNvCxnSpPr>
              <a:cxnSpLocks/>
              <a:endCxn id="125"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21094F5-782F-46CA-8D89-F54ECA62BDB5}"/>
                </a:ext>
              </a:extLst>
            </p:cNvPr>
            <p:cNvCxnSpPr>
              <a:cxnSpLocks/>
              <a:endCxn id="126"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EE2AE1C-A868-4D2A-95CB-88B35A907ADE}"/>
                </a:ext>
              </a:extLst>
            </p:cNvPr>
            <p:cNvCxnSpPr>
              <a:cxnSpLocks/>
              <a:endCxn id="127"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0D94920-88C7-4637-A1CF-59358EA56901}"/>
                </a:ext>
              </a:extLst>
            </p:cNvPr>
            <p:cNvCxnSpPr>
              <a:cxnSpLocks/>
              <a:endCxn id="125"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79EA914-34D5-452F-B9EA-1194E3A405A7}"/>
                </a:ext>
              </a:extLst>
            </p:cNvPr>
            <p:cNvCxnSpPr>
              <a:cxnSpLocks/>
              <a:endCxn id="126"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2DE20E5-DE71-4476-A729-055A78DEF705}"/>
                </a:ext>
              </a:extLst>
            </p:cNvPr>
            <p:cNvCxnSpPr>
              <a:cxnSpLocks/>
              <a:endCxn id="127"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9" name="Google Shape;219;p33">
            <a:extLst>
              <a:ext uri="{FF2B5EF4-FFF2-40B4-BE49-F238E27FC236}">
                <a16:creationId xmlns:a16="http://schemas.microsoft.com/office/drawing/2014/main" id="{24C14261-0F2E-404B-B773-7586D35E887F}"/>
              </a:ext>
            </a:extLst>
          </p:cNvPr>
          <p:cNvSpPr/>
          <p:nvPr/>
        </p:nvSpPr>
        <p:spPr>
          <a:xfrm>
            <a:off x="31715254" y="13914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0" name="Google Shape;219;p33">
            <a:extLst>
              <a:ext uri="{FF2B5EF4-FFF2-40B4-BE49-F238E27FC236}">
                <a16:creationId xmlns:a16="http://schemas.microsoft.com/office/drawing/2014/main" id="{0761DE14-4C35-46DE-A514-B6DD4B763E63}"/>
              </a:ext>
            </a:extLst>
          </p:cNvPr>
          <p:cNvSpPr/>
          <p:nvPr/>
        </p:nvSpPr>
        <p:spPr>
          <a:xfrm>
            <a:off x="31724120" y="1271638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1" name="Google Shape;219;p33">
            <a:extLst>
              <a:ext uri="{FF2B5EF4-FFF2-40B4-BE49-F238E27FC236}">
                <a16:creationId xmlns:a16="http://schemas.microsoft.com/office/drawing/2014/main" id="{0F1FF457-DCDD-4815-856E-1420D1371604}"/>
              </a:ext>
            </a:extLst>
          </p:cNvPr>
          <p:cNvSpPr/>
          <p:nvPr/>
        </p:nvSpPr>
        <p:spPr>
          <a:xfrm>
            <a:off x="31715254" y="115223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2" name="Google Shape;219;p33">
            <a:extLst>
              <a:ext uri="{FF2B5EF4-FFF2-40B4-BE49-F238E27FC236}">
                <a16:creationId xmlns:a16="http://schemas.microsoft.com/office/drawing/2014/main" id="{15FC9B08-163C-4922-BAEC-4D1222A72672}"/>
              </a:ext>
            </a:extLst>
          </p:cNvPr>
          <p:cNvSpPr/>
          <p:nvPr/>
        </p:nvSpPr>
        <p:spPr>
          <a:xfrm>
            <a:off x="31724120" y="102741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3" name="Google Shape;219;p33">
            <a:extLst>
              <a:ext uri="{FF2B5EF4-FFF2-40B4-BE49-F238E27FC236}">
                <a16:creationId xmlns:a16="http://schemas.microsoft.com/office/drawing/2014/main" id="{86D02E02-2895-4CF3-86F0-700F7A5C2468}"/>
              </a:ext>
            </a:extLst>
          </p:cNvPr>
          <p:cNvSpPr/>
          <p:nvPr/>
        </p:nvSpPr>
        <p:spPr>
          <a:xfrm>
            <a:off x="31715254" y="908009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4" name="Google Shape;219;p33">
            <a:extLst>
              <a:ext uri="{FF2B5EF4-FFF2-40B4-BE49-F238E27FC236}">
                <a16:creationId xmlns:a16="http://schemas.microsoft.com/office/drawing/2014/main" id="{758F858C-8013-445C-81FA-761E64FE9A6D}"/>
              </a:ext>
            </a:extLst>
          </p:cNvPr>
          <p:cNvSpPr/>
          <p:nvPr/>
        </p:nvSpPr>
        <p:spPr>
          <a:xfrm>
            <a:off x="31740430" y="788799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5" name="Google Shape;219;p33">
            <a:extLst>
              <a:ext uri="{FF2B5EF4-FFF2-40B4-BE49-F238E27FC236}">
                <a16:creationId xmlns:a16="http://schemas.microsoft.com/office/drawing/2014/main" id="{0B5B3428-FBDB-4FD2-99DD-FA713E5915B1}"/>
              </a:ext>
            </a:extLst>
          </p:cNvPr>
          <p:cNvSpPr/>
          <p:nvPr/>
        </p:nvSpPr>
        <p:spPr>
          <a:xfrm>
            <a:off x="31731564" y="669394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6" name="Google Shape;219;p33">
            <a:extLst>
              <a:ext uri="{FF2B5EF4-FFF2-40B4-BE49-F238E27FC236}">
                <a16:creationId xmlns:a16="http://schemas.microsoft.com/office/drawing/2014/main" id="{9521CA52-2051-464E-AA9E-D38313118F3A}"/>
              </a:ext>
            </a:extLst>
          </p:cNvPr>
          <p:cNvSpPr/>
          <p:nvPr/>
        </p:nvSpPr>
        <p:spPr>
          <a:xfrm>
            <a:off x="31724120" y="5501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7" name="Google Shape;219;p33">
            <a:extLst>
              <a:ext uri="{FF2B5EF4-FFF2-40B4-BE49-F238E27FC236}">
                <a16:creationId xmlns:a16="http://schemas.microsoft.com/office/drawing/2014/main" id="{14459919-505A-4040-BA58-7A5B92948F65}"/>
              </a:ext>
            </a:extLst>
          </p:cNvPr>
          <p:cNvSpPr/>
          <p:nvPr/>
        </p:nvSpPr>
        <p:spPr>
          <a:xfrm>
            <a:off x="31715254" y="430780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148" name="Group 147">
            <a:extLst>
              <a:ext uri="{FF2B5EF4-FFF2-40B4-BE49-F238E27FC236}">
                <a16:creationId xmlns:a16="http://schemas.microsoft.com/office/drawing/2014/main" id="{2B1938EA-5E8A-4E43-AF0E-6841242FEDFD}"/>
              </a:ext>
            </a:extLst>
          </p:cNvPr>
          <p:cNvGrpSpPr/>
          <p:nvPr/>
        </p:nvGrpSpPr>
        <p:grpSpPr>
          <a:xfrm>
            <a:off x="29661163" y="4618262"/>
            <a:ext cx="2079267" cy="10801090"/>
            <a:chOff x="9127523" y="1385478"/>
            <a:chExt cx="394606" cy="3240327"/>
          </a:xfrm>
        </p:grpSpPr>
        <p:cxnSp>
          <p:nvCxnSpPr>
            <p:cNvPr id="149" name="Straight Connector 148">
              <a:extLst>
                <a:ext uri="{FF2B5EF4-FFF2-40B4-BE49-F238E27FC236}">
                  <a16:creationId xmlns:a16="http://schemas.microsoft.com/office/drawing/2014/main" id="{41B895DE-7E03-49C9-A22C-97245D1FD2E5}"/>
                </a:ext>
              </a:extLst>
            </p:cNvPr>
            <p:cNvCxnSpPr>
              <a:cxnSpLocks/>
              <a:endCxn id="128"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B0AE4AE-8328-4F30-A162-4A7A2F7C03E5}"/>
                </a:ext>
              </a:extLst>
            </p:cNvPr>
            <p:cNvCxnSpPr>
              <a:cxnSpLocks/>
              <a:endCxn id="128"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24A2A4-FA95-480B-A8CC-8B8B30AA0D20}"/>
                </a:ext>
              </a:extLst>
            </p:cNvPr>
            <p:cNvCxnSpPr>
              <a:cxnSpLocks/>
              <a:endCxn id="128"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A41D6FA-65F6-418D-AB63-47F1849C86E0}"/>
                </a:ext>
              </a:extLst>
            </p:cNvPr>
            <p:cNvCxnSpPr>
              <a:cxnSpLocks/>
              <a:endCxn id="139"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1F86276-B77A-401F-8128-01C01068119D}"/>
                </a:ext>
              </a:extLst>
            </p:cNvPr>
            <p:cNvCxnSpPr>
              <a:cxnSpLocks/>
              <a:endCxn id="139"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ABE067C-9BC2-46CB-8759-3A15CB196273}"/>
                </a:ext>
              </a:extLst>
            </p:cNvPr>
            <p:cNvCxnSpPr>
              <a:cxnSpLocks/>
              <a:endCxn id="139"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C93CFF2-9B34-4E6F-9659-CDD238BC309D}"/>
                </a:ext>
              </a:extLst>
            </p:cNvPr>
            <p:cNvCxnSpPr>
              <a:cxnSpLocks/>
              <a:endCxn id="140"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38AE610-BF28-481B-99E1-D33544C4E484}"/>
                </a:ext>
              </a:extLst>
            </p:cNvPr>
            <p:cNvCxnSpPr>
              <a:cxnSpLocks/>
              <a:endCxn id="140"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4F1FEEC-D38C-4CB9-9338-37580B0D70A4}"/>
                </a:ext>
              </a:extLst>
            </p:cNvPr>
            <p:cNvCxnSpPr>
              <a:cxnSpLocks/>
              <a:endCxn id="140"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27985F7-68B6-4BAB-BC6B-A015AAC1AE28}"/>
                </a:ext>
              </a:extLst>
            </p:cNvPr>
            <p:cNvCxnSpPr>
              <a:cxnSpLocks/>
              <a:endCxn id="141"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B7C744-D1CA-44B9-9D8A-45034D997717}"/>
                </a:ext>
              </a:extLst>
            </p:cNvPr>
            <p:cNvCxnSpPr>
              <a:cxnSpLocks/>
              <a:endCxn id="141"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12B99B5-4015-42CF-ACD1-5B82EAA047C7}"/>
                </a:ext>
              </a:extLst>
            </p:cNvPr>
            <p:cNvCxnSpPr>
              <a:cxnSpLocks/>
              <a:endCxn id="141"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2E379E7-EEF5-420E-9300-5CB7BBA122B2}"/>
                </a:ext>
              </a:extLst>
            </p:cNvPr>
            <p:cNvCxnSpPr>
              <a:cxnSpLocks/>
              <a:endCxn id="142"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7F4E73C-C393-4300-B74D-B359BA9732B2}"/>
                </a:ext>
              </a:extLst>
            </p:cNvPr>
            <p:cNvCxnSpPr>
              <a:cxnSpLocks/>
              <a:endCxn id="142"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F7D68A5-7264-4FC6-96CF-91CD83ED232C}"/>
                </a:ext>
              </a:extLst>
            </p:cNvPr>
            <p:cNvCxnSpPr>
              <a:cxnSpLocks/>
              <a:endCxn id="142"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3395CDD-6186-4283-9813-DC39B500D448}"/>
                </a:ext>
              </a:extLst>
            </p:cNvPr>
            <p:cNvCxnSpPr>
              <a:cxnSpLocks/>
              <a:endCxn id="143"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174DDF6-4EB2-4511-8E97-4F459FEBEE8F}"/>
                </a:ext>
              </a:extLst>
            </p:cNvPr>
            <p:cNvCxnSpPr>
              <a:cxnSpLocks/>
              <a:endCxn id="143"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F2CF110-C28B-4F24-870C-8F50C8D095A9}"/>
                </a:ext>
              </a:extLst>
            </p:cNvPr>
            <p:cNvCxnSpPr>
              <a:cxnSpLocks/>
              <a:endCxn id="143"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0EEC18D-906E-4481-8896-FB5CC6E640BE}"/>
                </a:ext>
              </a:extLst>
            </p:cNvPr>
            <p:cNvCxnSpPr>
              <a:cxnSpLocks/>
              <a:endCxn id="144"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27C86D-73C5-4C31-B897-23195863430D}"/>
                </a:ext>
              </a:extLst>
            </p:cNvPr>
            <p:cNvCxnSpPr>
              <a:cxnSpLocks/>
              <a:endCxn id="144"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01D6E4B-484D-4C0E-9676-1B55A0219AD2}"/>
                </a:ext>
              </a:extLst>
            </p:cNvPr>
            <p:cNvCxnSpPr>
              <a:cxnSpLocks/>
              <a:endCxn id="144"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8F5DA5F-D85A-409C-BA04-FE4990D80978}"/>
                </a:ext>
              </a:extLst>
            </p:cNvPr>
            <p:cNvCxnSpPr>
              <a:cxnSpLocks/>
              <a:endCxn id="145"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DE12AB1-4C2F-48D9-9490-D1C443FC07A9}"/>
                </a:ext>
              </a:extLst>
            </p:cNvPr>
            <p:cNvCxnSpPr>
              <a:cxnSpLocks/>
              <a:endCxn id="145"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824AAED-F504-4718-A539-9D8496A35210}"/>
                </a:ext>
              </a:extLst>
            </p:cNvPr>
            <p:cNvCxnSpPr>
              <a:cxnSpLocks/>
              <a:endCxn id="145"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EF50304-9BA1-45EA-9A79-3230C40DAE52}"/>
                </a:ext>
              </a:extLst>
            </p:cNvPr>
            <p:cNvCxnSpPr>
              <a:cxnSpLocks/>
              <a:endCxn id="146"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8E1EC88-57C7-4E08-AB03-687799BBBA80}"/>
                </a:ext>
              </a:extLst>
            </p:cNvPr>
            <p:cNvCxnSpPr>
              <a:cxnSpLocks/>
              <a:endCxn id="146"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BFD77A-0B89-44F3-AA01-205010704F3C}"/>
                </a:ext>
              </a:extLst>
            </p:cNvPr>
            <p:cNvCxnSpPr>
              <a:cxnSpLocks/>
              <a:endCxn id="146"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F8E0547-F5A6-4726-B6EB-8E3687C4EDE3}"/>
                </a:ext>
              </a:extLst>
            </p:cNvPr>
            <p:cNvCxnSpPr>
              <a:cxnSpLocks/>
              <a:endCxn id="147"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CEBAEAA-99A0-4B38-8042-B35365B7E3D8}"/>
                </a:ext>
              </a:extLst>
            </p:cNvPr>
            <p:cNvCxnSpPr>
              <a:cxnSpLocks/>
              <a:endCxn id="147"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6FB9315-4961-45A5-9632-302C76E19AC2}"/>
                </a:ext>
              </a:extLst>
            </p:cNvPr>
            <p:cNvCxnSpPr>
              <a:cxnSpLocks/>
              <a:endCxn id="147"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a:extLst>
              <a:ext uri="{FF2B5EF4-FFF2-40B4-BE49-F238E27FC236}">
                <a16:creationId xmlns:a16="http://schemas.microsoft.com/office/drawing/2014/main" id="{3DDA4C7B-4A09-445C-9C58-062193CDCCF2}"/>
              </a:ext>
            </a:extLst>
          </p:cNvPr>
          <p:cNvCxnSpPr>
            <a:cxnSpLocks/>
            <a:endCxn id="124" idx="2"/>
          </p:cNvCxnSpPr>
          <p:nvPr/>
        </p:nvCxnSpPr>
        <p:spPr>
          <a:xfrm rot="16200000" flipH="1">
            <a:off x="24281892" y="11887023"/>
            <a:ext cx="3644603"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2E9F990-8026-48DD-B86E-77B0BEEAB59C}"/>
              </a:ext>
            </a:extLst>
          </p:cNvPr>
          <p:cNvCxnSpPr>
            <a:cxnSpLocks/>
            <a:endCxn id="123" idx="2"/>
          </p:cNvCxnSpPr>
          <p:nvPr/>
        </p:nvCxnSpPr>
        <p:spPr>
          <a:xfrm rot="16200000" flipH="1">
            <a:off x="24656525" y="11512387"/>
            <a:ext cx="2895337"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19EED39-A61D-40CF-BE4E-B4ED7C6319B8}"/>
              </a:ext>
            </a:extLst>
          </p:cNvPr>
          <p:cNvCxnSpPr>
            <a:cxnSpLocks/>
            <a:endCxn id="122" idx="2"/>
          </p:cNvCxnSpPr>
          <p:nvPr/>
        </p:nvCxnSpPr>
        <p:spPr>
          <a:xfrm rot="16200000">
            <a:off x="23604309" y="7555824"/>
            <a:ext cx="5008783" cy="15926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702EC7C5-2D6B-404C-AD53-4DD4AC020B57}"/>
              </a:ext>
            </a:extLst>
          </p:cNvPr>
          <p:cNvSpPr txBox="1"/>
          <p:nvPr/>
        </p:nvSpPr>
        <p:spPr>
          <a:xfrm rot="16200000">
            <a:off x="2561874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sp>
        <p:nvSpPr>
          <p:cNvPr id="183" name="TextBox 182">
            <a:extLst>
              <a:ext uri="{FF2B5EF4-FFF2-40B4-BE49-F238E27FC236}">
                <a16:creationId xmlns:a16="http://schemas.microsoft.com/office/drawing/2014/main" id="{453279F9-7C56-424A-A176-C4FC306D943F}"/>
              </a:ext>
            </a:extLst>
          </p:cNvPr>
          <p:cNvSpPr txBox="1"/>
          <p:nvPr/>
        </p:nvSpPr>
        <p:spPr>
          <a:xfrm rot="16200000">
            <a:off x="2342177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cxnSp>
        <p:nvCxnSpPr>
          <p:cNvPr id="184" name="Straight Connector 183">
            <a:extLst>
              <a:ext uri="{FF2B5EF4-FFF2-40B4-BE49-F238E27FC236}">
                <a16:creationId xmlns:a16="http://schemas.microsoft.com/office/drawing/2014/main" id="{8269F18F-DDF7-4C0A-BE75-A753E419B159}"/>
              </a:ext>
            </a:extLst>
          </p:cNvPr>
          <p:cNvCxnSpPr>
            <a:cxnSpLocks/>
            <a:endCxn id="124" idx="2"/>
          </p:cNvCxnSpPr>
          <p:nvPr/>
        </p:nvCxnSpPr>
        <p:spPr>
          <a:xfrm rot="16200000" flipH="1">
            <a:off x="23987489" y="11592617"/>
            <a:ext cx="424872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A6569D4-69CC-4185-A88E-093CA86C7FC9}"/>
              </a:ext>
            </a:extLst>
          </p:cNvPr>
          <p:cNvCxnSpPr>
            <a:cxnSpLocks/>
            <a:endCxn id="123" idx="2"/>
          </p:cNvCxnSpPr>
          <p:nvPr/>
        </p:nvCxnSpPr>
        <p:spPr>
          <a:xfrm rot="16200000" flipH="1">
            <a:off x="24353717" y="11209580"/>
            <a:ext cx="3516260"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C907053-4506-4653-9FA8-4F849C0A83A2}"/>
              </a:ext>
            </a:extLst>
          </p:cNvPr>
          <p:cNvCxnSpPr>
            <a:cxnSpLocks/>
            <a:endCxn id="122" idx="2"/>
          </p:cNvCxnSpPr>
          <p:nvPr/>
        </p:nvCxnSpPr>
        <p:spPr>
          <a:xfrm rot="16200000">
            <a:off x="23914022" y="7261417"/>
            <a:ext cx="440466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454994A-B758-40E2-BD74-875E1BEAB148}"/>
              </a:ext>
            </a:extLst>
          </p:cNvPr>
          <p:cNvCxnSpPr>
            <a:cxnSpLocks/>
            <a:endCxn id="124" idx="2"/>
          </p:cNvCxnSpPr>
          <p:nvPr/>
        </p:nvCxnSpPr>
        <p:spPr>
          <a:xfrm rot="16200000" flipH="1">
            <a:off x="23256409" y="10861537"/>
            <a:ext cx="571088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EDD410D-6A51-4F14-A1AF-FF2C543075BF}"/>
              </a:ext>
            </a:extLst>
          </p:cNvPr>
          <p:cNvCxnSpPr>
            <a:cxnSpLocks/>
            <a:endCxn id="123" idx="2"/>
          </p:cNvCxnSpPr>
          <p:nvPr/>
        </p:nvCxnSpPr>
        <p:spPr>
          <a:xfrm rot="16200000" flipH="1">
            <a:off x="23631040" y="10486900"/>
            <a:ext cx="496161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4B1E33E-9632-4B50-9183-036446385666}"/>
              </a:ext>
            </a:extLst>
          </p:cNvPr>
          <p:cNvCxnSpPr>
            <a:cxnSpLocks/>
            <a:endCxn id="122" idx="2"/>
          </p:cNvCxnSpPr>
          <p:nvPr/>
        </p:nvCxnSpPr>
        <p:spPr>
          <a:xfrm rot="16200000">
            <a:off x="24645102" y="6530337"/>
            <a:ext cx="294250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C51F0761-96AE-4448-873D-B03BCDB6D4B9}"/>
              </a:ext>
            </a:extLst>
          </p:cNvPr>
          <p:cNvSpPr txBox="1"/>
          <p:nvPr/>
        </p:nvSpPr>
        <p:spPr>
          <a:xfrm>
            <a:off x="29578016" y="16854955"/>
            <a:ext cx="4949560"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(10)</a:t>
            </a:r>
          </a:p>
          <a:p>
            <a:pPr algn="ctr" defTabSz="1523985" fontAlgn="base">
              <a:lnSpc>
                <a:spcPct val="90000"/>
              </a:lnSpc>
              <a:spcBef>
                <a:spcPct val="0"/>
              </a:spcBef>
              <a:spcAft>
                <a:spcPct val="0"/>
              </a:spcAft>
              <a:defRPr/>
            </a:pPr>
            <a:r>
              <a:rPr lang="en-US" sz="4667">
                <a:solidFill>
                  <a:srgbClr val="000000"/>
                </a:solidFill>
                <a:latin typeface="Trebuchet MS"/>
              </a:rPr>
              <a:t>Output Prediction</a:t>
            </a:r>
          </a:p>
        </p:txBody>
      </p:sp>
      <p:sp>
        <p:nvSpPr>
          <p:cNvPr id="191" name="TextBox 190">
            <a:extLst>
              <a:ext uri="{FF2B5EF4-FFF2-40B4-BE49-F238E27FC236}">
                <a16:creationId xmlns:a16="http://schemas.microsoft.com/office/drawing/2014/main" id="{2D22830D-332D-45B5-A036-D8AA04F68AB7}"/>
              </a:ext>
            </a:extLst>
          </p:cNvPr>
          <p:cNvSpPr txBox="1"/>
          <p:nvPr/>
        </p:nvSpPr>
        <p:spPr>
          <a:xfrm>
            <a:off x="26113993" y="1503281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(512)</a:t>
            </a:r>
          </a:p>
          <a:p>
            <a:pPr algn="ctr" defTabSz="1523985" fontAlgn="base">
              <a:lnSpc>
                <a:spcPct val="90000"/>
              </a:lnSpc>
              <a:spcBef>
                <a:spcPct val="0"/>
              </a:spcBef>
              <a:spcAft>
                <a:spcPct val="0"/>
              </a:spcAft>
              <a:defRPr/>
            </a:pPr>
            <a:r>
              <a:rPr lang="en-US" sz="4667" dirty="0">
                <a:solidFill>
                  <a:srgbClr val="000000"/>
                </a:solidFill>
                <a:latin typeface="Trebuchet MS"/>
              </a:rPr>
              <a:t>Linear</a:t>
            </a:r>
          </a:p>
        </p:txBody>
      </p:sp>
      <p:sp>
        <p:nvSpPr>
          <p:cNvPr id="192" name="TextBox 191">
            <a:extLst>
              <a:ext uri="{FF2B5EF4-FFF2-40B4-BE49-F238E27FC236}">
                <a16:creationId xmlns:a16="http://schemas.microsoft.com/office/drawing/2014/main" id="{07BC5419-F01E-4AF5-8CA5-A33478372150}"/>
              </a:ext>
            </a:extLst>
          </p:cNvPr>
          <p:cNvSpPr txBox="1"/>
          <p:nvPr/>
        </p:nvSpPr>
        <p:spPr>
          <a:xfrm>
            <a:off x="28492943" y="1505725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(512)</a:t>
            </a:r>
          </a:p>
          <a:p>
            <a:pPr algn="ctr" defTabSz="1523985" fontAlgn="base">
              <a:lnSpc>
                <a:spcPct val="90000"/>
              </a:lnSpc>
              <a:spcBef>
                <a:spcPct val="0"/>
              </a:spcBef>
              <a:spcAft>
                <a:spcPct val="0"/>
              </a:spcAft>
              <a:defRPr/>
            </a:pPr>
            <a:r>
              <a:rPr lang="en-US" sz="4667" dirty="0">
                <a:solidFill>
                  <a:srgbClr val="000000"/>
                </a:solidFill>
                <a:latin typeface="Trebuchet MS"/>
              </a:rPr>
              <a:t>Linear</a:t>
            </a:r>
          </a:p>
        </p:txBody>
      </p:sp>
      <p:sp>
        <p:nvSpPr>
          <p:cNvPr id="193" name="Rectangle 192">
            <a:extLst>
              <a:ext uri="{FF2B5EF4-FFF2-40B4-BE49-F238E27FC236}">
                <a16:creationId xmlns:a16="http://schemas.microsoft.com/office/drawing/2014/main" id="{ABF06AD4-E56B-4A2C-8789-53B82EA1AFC9}"/>
              </a:ext>
            </a:extLst>
          </p:cNvPr>
          <p:cNvSpPr/>
          <p:nvPr/>
        </p:nvSpPr>
        <p:spPr>
          <a:xfrm>
            <a:off x="3184352" y="8018422"/>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194" name="Straight Connector 193">
            <a:extLst>
              <a:ext uri="{FF2B5EF4-FFF2-40B4-BE49-F238E27FC236}">
                <a16:creationId xmlns:a16="http://schemas.microsoft.com/office/drawing/2014/main" id="{9AFCF762-5BAA-4A44-8EE8-E5769A2F6D18}"/>
              </a:ext>
            </a:extLst>
          </p:cNvPr>
          <p:cNvCxnSpPr/>
          <p:nvPr/>
        </p:nvCxnSpPr>
        <p:spPr>
          <a:xfrm flipV="1">
            <a:off x="3861480" y="7319030"/>
            <a:ext cx="5414273" cy="11513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95" name="Picture 194">
            <a:extLst>
              <a:ext uri="{FF2B5EF4-FFF2-40B4-BE49-F238E27FC236}">
                <a16:creationId xmlns:a16="http://schemas.microsoft.com/office/drawing/2014/main" id="{7BC14E22-F16A-4008-8E98-B52AA7756F7C}"/>
              </a:ext>
            </a:extLst>
          </p:cNvPr>
          <p:cNvPicPr>
            <a:picLocks noChangeAspect="1"/>
          </p:cNvPicPr>
          <p:nvPr/>
        </p:nvPicPr>
        <p:blipFill rotWithShape="1">
          <a:blip r:embed="rId4"/>
          <a:srcRect l="48018" t="46330" r="44192" b="39913"/>
          <a:stretch/>
        </p:blipFill>
        <p:spPr>
          <a:xfrm>
            <a:off x="7723438" y="5865180"/>
            <a:ext cx="2849430" cy="2830533"/>
          </a:xfrm>
          <a:prstGeom prst="rect">
            <a:avLst/>
          </a:prstGeom>
          <a:scene3d>
            <a:camera prst="isometricRightUp"/>
            <a:lightRig rig="threePt" dir="t"/>
          </a:scene3d>
        </p:spPr>
      </p:pic>
      <p:cxnSp>
        <p:nvCxnSpPr>
          <p:cNvPr id="196" name="Straight Connector 195">
            <a:extLst>
              <a:ext uri="{FF2B5EF4-FFF2-40B4-BE49-F238E27FC236}">
                <a16:creationId xmlns:a16="http://schemas.microsoft.com/office/drawing/2014/main" id="{B081DB41-9103-4A35-BF64-944DB2ADC28F}"/>
              </a:ext>
            </a:extLst>
          </p:cNvPr>
          <p:cNvCxnSpPr>
            <a:cxnSpLocks/>
          </p:cNvCxnSpPr>
          <p:nvPr/>
        </p:nvCxnSpPr>
        <p:spPr>
          <a:xfrm>
            <a:off x="3896230" y="8483133"/>
            <a:ext cx="5309887" cy="226346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C558F13A-271A-473E-9C72-7945AC48BF02}"/>
              </a:ext>
            </a:extLst>
          </p:cNvPr>
          <p:cNvPicPr>
            <a:picLocks noChangeAspect="1"/>
          </p:cNvPicPr>
          <p:nvPr/>
        </p:nvPicPr>
        <p:blipFill rotWithShape="1">
          <a:blip r:embed="rId4"/>
          <a:srcRect l="33839" t="46366" r="58553" b="39877"/>
          <a:stretch/>
        </p:blipFill>
        <p:spPr>
          <a:xfrm>
            <a:off x="7884468" y="9139434"/>
            <a:ext cx="2782577" cy="2830533"/>
          </a:xfrm>
          <a:prstGeom prst="rect">
            <a:avLst/>
          </a:prstGeom>
          <a:scene3d>
            <a:camera prst="isometricRightUp"/>
            <a:lightRig rig="threePt" dir="t"/>
          </a:scene3d>
        </p:spPr>
      </p:pic>
      <p:cxnSp>
        <p:nvCxnSpPr>
          <p:cNvPr id="198" name="Straight Connector 197">
            <a:extLst>
              <a:ext uri="{FF2B5EF4-FFF2-40B4-BE49-F238E27FC236}">
                <a16:creationId xmlns:a16="http://schemas.microsoft.com/office/drawing/2014/main" id="{7012D6CC-F069-4097-A3B8-F35627C77320}"/>
              </a:ext>
            </a:extLst>
          </p:cNvPr>
          <p:cNvCxnSpPr>
            <a:cxnSpLocks/>
          </p:cNvCxnSpPr>
          <p:nvPr/>
        </p:nvCxnSpPr>
        <p:spPr>
          <a:xfrm>
            <a:off x="9205600" y="7284258"/>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05D61EF4-7DF4-4415-B391-813A8BE57934}"/>
              </a:ext>
            </a:extLst>
          </p:cNvPr>
          <p:cNvPicPr>
            <a:picLocks noChangeAspect="1"/>
          </p:cNvPicPr>
          <p:nvPr/>
        </p:nvPicPr>
        <p:blipFill rotWithShape="1">
          <a:blip r:embed="rId5"/>
          <a:srcRect l="34328" t="39232" r="58064" b="47010"/>
          <a:stretch/>
        </p:blipFill>
        <p:spPr>
          <a:xfrm>
            <a:off x="10155895" y="6007067"/>
            <a:ext cx="4532843" cy="4610967"/>
          </a:xfrm>
          <a:prstGeom prst="rect">
            <a:avLst/>
          </a:prstGeom>
          <a:scene3d>
            <a:camera prst="isometricRightUp"/>
            <a:lightRig rig="threePt" dir="t"/>
          </a:scene3d>
        </p:spPr>
      </p:pic>
      <p:sp>
        <p:nvSpPr>
          <p:cNvPr id="200" name="Rectangle 199">
            <a:extLst>
              <a:ext uri="{FF2B5EF4-FFF2-40B4-BE49-F238E27FC236}">
                <a16:creationId xmlns:a16="http://schemas.microsoft.com/office/drawing/2014/main" id="{BAC3FBB2-1654-47BB-BA6B-5C000B862C9B}"/>
              </a:ext>
            </a:extLst>
          </p:cNvPr>
          <p:cNvSpPr/>
          <p:nvPr/>
        </p:nvSpPr>
        <p:spPr>
          <a:xfrm>
            <a:off x="10946189" y="7205208"/>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201" name="Straight Connector 200">
            <a:extLst>
              <a:ext uri="{FF2B5EF4-FFF2-40B4-BE49-F238E27FC236}">
                <a16:creationId xmlns:a16="http://schemas.microsoft.com/office/drawing/2014/main" id="{510D88C7-A17E-4090-A384-6CCEA56A7B2F}"/>
              </a:ext>
            </a:extLst>
          </p:cNvPr>
          <p:cNvCxnSpPr>
            <a:cxnSpLocks/>
          </p:cNvCxnSpPr>
          <p:nvPr/>
        </p:nvCxnSpPr>
        <p:spPr>
          <a:xfrm flipV="1">
            <a:off x="9302310" y="9858059"/>
            <a:ext cx="2100887" cy="69582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49129C47-A06E-4730-8C88-EBFC969995AA}"/>
              </a:ext>
            </a:extLst>
          </p:cNvPr>
          <p:cNvGrpSpPr/>
          <p:nvPr/>
        </p:nvGrpSpPr>
        <p:grpSpPr>
          <a:xfrm>
            <a:off x="10711162" y="7009970"/>
            <a:ext cx="4532843" cy="4598887"/>
            <a:chOff x="3213348" y="2102991"/>
            <a:chExt cx="1359853" cy="1379666"/>
          </a:xfrm>
        </p:grpSpPr>
        <p:pic>
          <p:nvPicPr>
            <p:cNvPr id="203" name="Picture 202">
              <a:extLst>
                <a:ext uri="{FF2B5EF4-FFF2-40B4-BE49-F238E27FC236}">
                  <a16:creationId xmlns:a16="http://schemas.microsoft.com/office/drawing/2014/main" id="{38613411-4EC3-4C25-9745-619DCEC5582D}"/>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04" name="Rectangle 203">
              <a:extLst>
                <a:ext uri="{FF2B5EF4-FFF2-40B4-BE49-F238E27FC236}">
                  <a16:creationId xmlns:a16="http://schemas.microsoft.com/office/drawing/2014/main" id="{FBBF7660-93C6-4E66-85C7-256FE7B0764F}"/>
                </a:ext>
              </a:extLst>
            </p:cNvPr>
            <p:cNvSpPr/>
            <p:nvPr/>
          </p:nvSpPr>
          <p:spPr>
            <a:xfrm>
              <a:off x="3473547" y="2448480"/>
              <a:ext cx="406279" cy="291141"/>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grpSp>
      <p:cxnSp>
        <p:nvCxnSpPr>
          <p:cNvPr id="205" name="Straight Connector 204">
            <a:extLst>
              <a:ext uri="{FF2B5EF4-FFF2-40B4-BE49-F238E27FC236}">
                <a16:creationId xmlns:a16="http://schemas.microsoft.com/office/drawing/2014/main" id="{FB2624CB-AE23-4C12-BEDB-759EE4EF89CE}"/>
              </a:ext>
            </a:extLst>
          </p:cNvPr>
          <p:cNvCxnSpPr>
            <a:cxnSpLocks/>
          </p:cNvCxnSpPr>
          <p:nvPr/>
        </p:nvCxnSpPr>
        <p:spPr>
          <a:xfrm flipV="1">
            <a:off x="11585172" y="6604067"/>
            <a:ext cx="5071203" cy="112374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206" name="Picture 205">
            <a:extLst>
              <a:ext uri="{FF2B5EF4-FFF2-40B4-BE49-F238E27FC236}">
                <a16:creationId xmlns:a16="http://schemas.microsoft.com/office/drawing/2014/main" id="{36A41AD5-DEF9-4F5A-A70C-A4CF6F1634CB}"/>
              </a:ext>
            </a:extLst>
          </p:cNvPr>
          <p:cNvPicPr>
            <a:picLocks noChangeAspect="1"/>
          </p:cNvPicPr>
          <p:nvPr/>
        </p:nvPicPr>
        <p:blipFill rotWithShape="1">
          <a:blip r:embed="rId6"/>
          <a:srcRect l="33839" t="48989" r="58501" b="37066"/>
          <a:stretch/>
        </p:blipFill>
        <p:spPr>
          <a:xfrm>
            <a:off x="15135858" y="5327590"/>
            <a:ext cx="2801357" cy="2868900"/>
          </a:xfrm>
          <a:prstGeom prst="rect">
            <a:avLst/>
          </a:prstGeom>
          <a:scene3d>
            <a:camera prst="isometricRightUp"/>
            <a:lightRig rig="threePt" dir="t"/>
          </a:scene3d>
        </p:spPr>
      </p:pic>
      <p:cxnSp>
        <p:nvCxnSpPr>
          <p:cNvPr id="207" name="Straight Connector 206">
            <a:extLst>
              <a:ext uri="{FF2B5EF4-FFF2-40B4-BE49-F238E27FC236}">
                <a16:creationId xmlns:a16="http://schemas.microsoft.com/office/drawing/2014/main" id="{C962A657-7E18-4A85-AE55-9FAB56C9458E}"/>
              </a:ext>
            </a:extLst>
          </p:cNvPr>
          <p:cNvCxnSpPr>
            <a:cxnSpLocks/>
          </p:cNvCxnSpPr>
          <p:nvPr/>
        </p:nvCxnSpPr>
        <p:spPr>
          <a:xfrm>
            <a:off x="11604838" y="7690442"/>
            <a:ext cx="5051537" cy="231089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208" name="Picture 207">
            <a:extLst>
              <a:ext uri="{FF2B5EF4-FFF2-40B4-BE49-F238E27FC236}">
                <a16:creationId xmlns:a16="http://schemas.microsoft.com/office/drawing/2014/main" id="{C18AD4F2-F8CB-435B-A631-5B8C19D7DCA0}"/>
              </a:ext>
            </a:extLst>
          </p:cNvPr>
          <p:cNvPicPr>
            <a:picLocks noChangeAspect="1"/>
          </p:cNvPicPr>
          <p:nvPr/>
        </p:nvPicPr>
        <p:blipFill rotWithShape="1">
          <a:blip r:embed="rId6"/>
          <a:srcRect l="48095" t="65776" r="44259" b="20771"/>
          <a:stretch/>
        </p:blipFill>
        <p:spPr>
          <a:xfrm>
            <a:off x="15067085" y="8910920"/>
            <a:ext cx="2796357" cy="2767713"/>
          </a:xfrm>
          <a:prstGeom prst="rect">
            <a:avLst/>
          </a:prstGeom>
          <a:ln w="3175">
            <a:solidFill>
              <a:srgbClr val="B3B3B3">
                <a:alpha val="56078"/>
              </a:srgbClr>
            </a:solidFill>
          </a:ln>
          <a:scene3d>
            <a:camera prst="isometricRightUp"/>
            <a:lightRig rig="threePt" dir="t"/>
          </a:scene3d>
        </p:spPr>
      </p:pic>
      <p:cxnSp>
        <p:nvCxnSpPr>
          <p:cNvPr id="209" name="Straight Connector 208">
            <a:extLst>
              <a:ext uri="{FF2B5EF4-FFF2-40B4-BE49-F238E27FC236}">
                <a16:creationId xmlns:a16="http://schemas.microsoft.com/office/drawing/2014/main" id="{6F1386B2-8C23-43CC-B15D-7E02652D2B97}"/>
              </a:ext>
            </a:extLst>
          </p:cNvPr>
          <p:cNvCxnSpPr>
            <a:cxnSpLocks/>
          </p:cNvCxnSpPr>
          <p:nvPr/>
        </p:nvCxnSpPr>
        <p:spPr>
          <a:xfrm>
            <a:off x="12300450" y="8667650"/>
            <a:ext cx="4357440" cy="191695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210" name="Picture 209">
            <a:extLst>
              <a:ext uri="{FF2B5EF4-FFF2-40B4-BE49-F238E27FC236}">
                <a16:creationId xmlns:a16="http://schemas.microsoft.com/office/drawing/2014/main" id="{938D22BA-9946-439E-A075-B3D04F9602A0}"/>
              </a:ext>
            </a:extLst>
          </p:cNvPr>
          <p:cNvPicPr>
            <a:picLocks noChangeAspect="1"/>
          </p:cNvPicPr>
          <p:nvPr/>
        </p:nvPicPr>
        <p:blipFill rotWithShape="1">
          <a:blip r:embed="rId6"/>
          <a:srcRect l="48103" t="65700" r="44252" b="20664"/>
          <a:stretch/>
        </p:blipFill>
        <p:spPr>
          <a:xfrm>
            <a:off x="15340198" y="9151120"/>
            <a:ext cx="2796357" cy="2805513"/>
          </a:xfrm>
          <a:prstGeom prst="rect">
            <a:avLst/>
          </a:prstGeom>
          <a:scene3d>
            <a:camera prst="isometricRightUp"/>
            <a:lightRig rig="threePt" dir="t"/>
          </a:scene3d>
        </p:spPr>
      </p:pic>
      <p:cxnSp>
        <p:nvCxnSpPr>
          <p:cNvPr id="211" name="Straight Connector 210">
            <a:extLst>
              <a:ext uri="{FF2B5EF4-FFF2-40B4-BE49-F238E27FC236}">
                <a16:creationId xmlns:a16="http://schemas.microsoft.com/office/drawing/2014/main" id="{55B4040F-F064-462F-8E4E-17D05E66A3FE}"/>
              </a:ext>
            </a:extLst>
          </p:cNvPr>
          <p:cNvCxnSpPr>
            <a:cxnSpLocks/>
          </p:cNvCxnSpPr>
          <p:nvPr/>
        </p:nvCxnSpPr>
        <p:spPr>
          <a:xfrm flipV="1">
            <a:off x="12255622" y="7053464"/>
            <a:ext cx="4623570" cy="161481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212" name="Picture 211">
            <a:extLst>
              <a:ext uri="{FF2B5EF4-FFF2-40B4-BE49-F238E27FC236}">
                <a16:creationId xmlns:a16="http://schemas.microsoft.com/office/drawing/2014/main" id="{B99ED0E3-0836-4ED3-BF3F-18B25EAC4731}"/>
              </a:ext>
            </a:extLst>
          </p:cNvPr>
          <p:cNvPicPr>
            <a:picLocks noChangeAspect="1"/>
          </p:cNvPicPr>
          <p:nvPr/>
        </p:nvPicPr>
        <p:blipFill rotWithShape="1">
          <a:blip r:embed="rId6"/>
          <a:srcRect l="48024" t="49170" r="44231" b="37094"/>
          <a:stretch/>
        </p:blipFill>
        <p:spPr>
          <a:xfrm>
            <a:off x="15425280" y="5623200"/>
            <a:ext cx="2867593" cy="2860527"/>
          </a:xfrm>
          <a:prstGeom prst="rect">
            <a:avLst/>
          </a:prstGeom>
          <a:scene3d>
            <a:camera prst="isometricRightUp"/>
            <a:lightRig rig="threePt" dir="t"/>
          </a:scene3d>
        </p:spPr>
      </p:pic>
      <p:cxnSp>
        <p:nvCxnSpPr>
          <p:cNvPr id="213" name="Straight Connector 212">
            <a:extLst>
              <a:ext uri="{FF2B5EF4-FFF2-40B4-BE49-F238E27FC236}">
                <a16:creationId xmlns:a16="http://schemas.microsoft.com/office/drawing/2014/main" id="{A19E478E-328B-40AC-A571-93120991F553}"/>
              </a:ext>
            </a:extLst>
          </p:cNvPr>
          <p:cNvCxnSpPr>
            <a:cxnSpLocks/>
          </p:cNvCxnSpPr>
          <p:nvPr/>
        </p:nvCxnSpPr>
        <p:spPr>
          <a:xfrm>
            <a:off x="16920117" y="7080835"/>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62EE58FB-3153-41A5-89AE-61EB17DACE0E}"/>
              </a:ext>
            </a:extLst>
          </p:cNvPr>
          <p:cNvPicPr>
            <a:picLocks noChangeAspect="1"/>
          </p:cNvPicPr>
          <p:nvPr/>
        </p:nvPicPr>
        <p:blipFill rotWithShape="1">
          <a:blip r:embed="rId5"/>
          <a:srcRect l="34394" t="55920" r="58015" b="30443"/>
          <a:stretch/>
        </p:blipFill>
        <p:spPr>
          <a:xfrm>
            <a:off x="17996158" y="5846139"/>
            <a:ext cx="4551357" cy="4598883"/>
          </a:xfrm>
          <a:prstGeom prst="rect">
            <a:avLst/>
          </a:prstGeom>
          <a:scene3d>
            <a:camera prst="isometricRightUp"/>
            <a:lightRig rig="threePt" dir="t"/>
          </a:scene3d>
        </p:spPr>
      </p:pic>
      <p:cxnSp>
        <p:nvCxnSpPr>
          <p:cNvPr id="215" name="Straight Connector 214">
            <a:extLst>
              <a:ext uri="{FF2B5EF4-FFF2-40B4-BE49-F238E27FC236}">
                <a16:creationId xmlns:a16="http://schemas.microsoft.com/office/drawing/2014/main" id="{65CB34D3-E15C-47D7-ADFD-6FADB5AD7D51}"/>
              </a:ext>
            </a:extLst>
          </p:cNvPr>
          <p:cNvCxnSpPr>
            <a:cxnSpLocks/>
          </p:cNvCxnSpPr>
          <p:nvPr/>
        </p:nvCxnSpPr>
        <p:spPr>
          <a:xfrm flipV="1">
            <a:off x="16794525" y="9799834"/>
            <a:ext cx="2643823" cy="78477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216" name="Picture 215">
            <a:extLst>
              <a:ext uri="{FF2B5EF4-FFF2-40B4-BE49-F238E27FC236}">
                <a16:creationId xmlns:a16="http://schemas.microsoft.com/office/drawing/2014/main" id="{515196DE-F745-437D-8245-9A897413BBE4}"/>
              </a:ext>
            </a:extLst>
          </p:cNvPr>
          <p:cNvPicPr>
            <a:picLocks noChangeAspect="1"/>
          </p:cNvPicPr>
          <p:nvPr/>
        </p:nvPicPr>
        <p:blipFill rotWithShape="1">
          <a:blip r:embed="rId5"/>
          <a:srcRect l="48680" t="55835" r="43764" b="30529"/>
          <a:stretch/>
        </p:blipFill>
        <p:spPr>
          <a:xfrm>
            <a:off x="18514174" y="6639383"/>
            <a:ext cx="4476093" cy="4544567"/>
          </a:xfrm>
          <a:prstGeom prst="rect">
            <a:avLst/>
          </a:prstGeom>
          <a:scene3d>
            <a:camera prst="isometricRightUp"/>
            <a:lightRig rig="threePt" dir="t"/>
          </a:scene3d>
        </p:spPr>
      </p:pic>
      <p:cxnSp>
        <p:nvCxnSpPr>
          <p:cNvPr id="217" name="Straight Connector 216">
            <a:extLst>
              <a:ext uri="{FF2B5EF4-FFF2-40B4-BE49-F238E27FC236}">
                <a16:creationId xmlns:a16="http://schemas.microsoft.com/office/drawing/2014/main" id="{6AE06B56-FEFD-4365-AFC1-E13965CC5E9E}"/>
              </a:ext>
            </a:extLst>
          </p:cNvPr>
          <p:cNvCxnSpPr>
            <a:cxnSpLocks/>
          </p:cNvCxnSpPr>
          <p:nvPr/>
        </p:nvCxnSpPr>
        <p:spPr>
          <a:xfrm flipV="1">
            <a:off x="21919617" y="5252273"/>
            <a:ext cx="2102613" cy="13426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D58DE37-9231-4675-88B1-0FC309FBB62D}"/>
              </a:ext>
            </a:extLst>
          </p:cNvPr>
          <p:cNvCxnSpPr/>
          <p:nvPr/>
        </p:nvCxnSpPr>
        <p:spPr>
          <a:xfrm>
            <a:off x="23214370" y="4101275"/>
            <a:ext cx="0" cy="12058183"/>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B54E15A6-0A74-4121-996D-8BFAE7E645CC}"/>
              </a:ext>
            </a:extLst>
          </p:cNvPr>
          <p:cNvSpPr/>
          <p:nvPr/>
        </p:nvSpPr>
        <p:spPr>
          <a:xfrm>
            <a:off x="23590058" y="3012236"/>
            <a:ext cx="9931463" cy="15688643"/>
          </a:xfrm>
          <a:prstGeom prst="rect">
            <a:avLst/>
          </a:prstGeom>
          <a:solidFill>
            <a:schemeClr val="tx1">
              <a:alpha val="8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221" name="Graphic 220" descr="Scissors">
            <a:extLst>
              <a:ext uri="{FF2B5EF4-FFF2-40B4-BE49-F238E27FC236}">
                <a16:creationId xmlns:a16="http://schemas.microsoft.com/office/drawing/2014/main" id="{E88E4A27-6B34-42AB-84B1-8DC5ECA48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23140692" y="12271785"/>
            <a:ext cx="5105717" cy="5105717"/>
          </a:xfrm>
          <a:prstGeom prst="rect">
            <a:avLst/>
          </a:prstGeom>
        </p:spPr>
      </p:pic>
      <p:sp>
        <p:nvSpPr>
          <p:cNvPr id="3" name="TextBox 2">
            <a:extLst>
              <a:ext uri="{FF2B5EF4-FFF2-40B4-BE49-F238E27FC236}">
                <a16:creationId xmlns:a16="http://schemas.microsoft.com/office/drawing/2014/main" id="{049314AF-4219-D8A1-8304-D2C8784269D1}"/>
              </a:ext>
            </a:extLst>
          </p:cNvPr>
          <p:cNvSpPr txBox="1"/>
          <p:nvPr/>
        </p:nvSpPr>
        <p:spPr>
          <a:xfrm>
            <a:off x="2993468" y="16473642"/>
            <a:ext cx="3360215"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(1, 28, 28)</a:t>
            </a:r>
          </a:p>
          <a:p>
            <a:pPr algn="ctr" defTabSz="1523985" fontAlgn="base">
              <a:lnSpc>
                <a:spcPct val="90000"/>
              </a:lnSpc>
              <a:spcBef>
                <a:spcPct val="0"/>
              </a:spcBef>
              <a:spcAft>
                <a:spcPct val="0"/>
              </a:spcAft>
              <a:defRPr/>
            </a:pPr>
            <a:r>
              <a:rPr lang="en-US" sz="4667" dirty="0">
                <a:solidFill>
                  <a:srgbClr val="000000"/>
                </a:solidFill>
                <a:latin typeface="Trebuchet MS"/>
              </a:rPr>
              <a:t>Image Input</a:t>
            </a:r>
          </a:p>
        </p:txBody>
      </p:sp>
      <p:sp>
        <p:nvSpPr>
          <p:cNvPr id="4" name="TextBox 3">
            <a:extLst>
              <a:ext uri="{FF2B5EF4-FFF2-40B4-BE49-F238E27FC236}">
                <a16:creationId xmlns:a16="http://schemas.microsoft.com/office/drawing/2014/main" id="{ED68CB53-B513-89E1-F7B4-D6AF4C8AB7DF}"/>
              </a:ext>
            </a:extLst>
          </p:cNvPr>
          <p:cNvSpPr txBox="1"/>
          <p:nvPr/>
        </p:nvSpPr>
        <p:spPr>
          <a:xfrm>
            <a:off x="7594244" y="15209992"/>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(2, 1, 3, 3)</a:t>
            </a:r>
          </a:p>
          <a:p>
            <a:pPr algn="ctr" defTabSz="1523985" fontAlgn="base">
              <a:lnSpc>
                <a:spcPct val="90000"/>
              </a:lnSpc>
              <a:spcBef>
                <a:spcPct val="0"/>
              </a:spcBef>
              <a:spcAft>
                <a:spcPct val="0"/>
              </a:spcAft>
              <a:defRPr/>
            </a:pPr>
            <a:r>
              <a:rPr lang="en-US" sz="4667" dirty="0">
                <a:solidFill>
                  <a:srgbClr val="000000"/>
                </a:solidFill>
                <a:latin typeface="Trebuchet MS"/>
              </a:rPr>
              <a:t>Kernels</a:t>
            </a:r>
          </a:p>
        </p:txBody>
      </p:sp>
      <p:sp>
        <p:nvSpPr>
          <p:cNvPr id="5" name="TextBox 4">
            <a:extLst>
              <a:ext uri="{FF2B5EF4-FFF2-40B4-BE49-F238E27FC236}">
                <a16:creationId xmlns:a16="http://schemas.microsoft.com/office/drawing/2014/main" id="{12E78ADB-6D50-B0A4-19F0-4F995A80E44E}"/>
              </a:ext>
            </a:extLst>
          </p:cNvPr>
          <p:cNvSpPr txBox="1"/>
          <p:nvPr/>
        </p:nvSpPr>
        <p:spPr>
          <a:xfrm>
            <a:off x="10326074" y="13052192"/>
            <a:ext cx="4309192"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(2, 28, 28)</a:t>
            </a:r>
          </a:p>
          <a:p>
            <a:pPr algn="ctr" defTabSz="1523985" fontAlgn="base">
              <a:lnSpc>
                <a:spcPct val="90000"/>
              </a:lnSpc>
              <a:spcBef>
                <a:spcPct val="0"/>
              </a:spcBef>
              <a:spcAft>
                <a:spcPct val="0"/>
              </a:spcAft>
              <a:defRPr/>
            </a:pPr>
            <a:r>
              <a:rPr lang="en-US" sz="4667" dirty="0">
                <a:solidFill>
                  <a:srgbClr val="000000"/>
                </a:solidFill>
                <a:latin typeface="Trebuchet MS"/>
              </a:rPr>
              <a:t>Stacked Images</a:t>
            </a:r>
          </a:p>
        </p:txBody>
      </p:sp>
      <p:sp>
        <p:nvSpPr>
          <p:cNvPr id="6" name="TextBox 5">
            <a:extLst>
              <a:ext uri="{FF2B5EF4-FFF2-40B4-BE49-F238E27FC236}">
                <a16:creationId xmlns:a16="http://schemas.microsoft.com/office/drawing/2014/main" id="{903277C8-BC5B-6B23-4F22-183B0855D750}"/>
              </a:ext>
            </a:extLst>
          </p:cNvPr>
          <p:cNvSpPr txBox="1"/>
          <p:nvPr/>
        </p:nvSpPr>
        <p:spPr>
          <a:xfrm>
            <a:off x="14866656" y="15209989"/>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(2, 2, 3, 3)</a:t>
            </a:r>
          </a:p>
          <a:p>
            <a:pPr algn="ctr" defTabSz="1523985" fontAlgn="base">
              <a:lnSpc>
                <a:spcPct val="90000"/>
              </a:lnSpc>
              <a:spcBef>
                <a:spcPct val="0"/>
              </a:spcBef>
              <a:spcAft>
                <a:spcPct val="0"/>
              </a:spcAft>
              <a:defRPr/>
            </a:pPr>
            <a:r>
              <a:rPr lang="en-US" sz="4667" dirty="0">
                <a:solidFill>
                  <a:srgbClr val="000000"/>
                </a:solidFill>
                <a:latin typeface="Trebuchet MS"/>
              </a:rPr>
              <a:t>Kernels</a:t>
            </a:r>
          </a:p>
        </p:txBody>
      </p:sp>
      <p:sp>
        <p:nvSpPr>
          <p:cNvPr id="7" name="TextBox 6">
            <a:extLst>
              <a:ext uri="{FF2B5EF4-FFF2-40B4-BE49-F238E27FC236}">
                <a16:creationId xmlns:a16="http://schemas.microsoft.com/office/drawing/2014/main" id="{FCE3ED29-A736-B76E-128B-86ECDE6E9EAC}"/>
              </a:ext>
            </a:extLst>
          </p:cNvPr>
          <p:cNvSpPr txBox="1"/>
          <p:nvPr/>
        </p:nvSpPr>
        <p:spPr>
          <a:xfrm>
            <a:off x="18113824" y="13086969"/>
            <a:ext cx="4309192" cy="138512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(2, 28, 28)</a:t>
            </a:r>
          </a:p>
          <a:p>
            <a:pPr algn="ctr" defTabSz="1523985" fontAlgn="base">
              <a:lnSpc>
                <a:spcPct val="90000"/>
              </a:lnSpc>
              <a:spcBef>
                <a:spcPct val="0"/>
              </a:spcBef>
              <a:spcAft>
                <a:spcPct val="0"/>
              </a:spcAft>
              <a:defRPr/>
            </a:pPr>
            <a:r>
              <a:rPr lang="en-US" sz="4667" dirty="0">
                <a:solidFill>
                  <a:srgbClr val="000000"/>
                </a:solidFill>
                <a:latin typeface="Trebuchet MS"/>
              </a:rPr>
              <a:t>Stacked Images</a:t>
            </a:r>
          </a:p>
        </p:txBody>
      </p:sp>
    </p:spTree>
    <p:extLst>
      <p:ext uri="{BB962C8B-B14F-4D97-AF65-F5344CB8AC3E}">
        <p14:creationId xmlns:p14="http://schemas.microsoft.com/office/powerpoint/2010/main" val="150335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grpSp>
        <p:nvGrpSpPr>
          <p:cNvPr id="218" name="Group 217">
            <a:extLst>
              <a:ext uri="{FF2B5EF4-FFF2-40B4-BE49-F238E27FC236}">
                <a16:creationId xmlns:a16="http://schemas.microsoft.com/office/drawing/2014/main" id="{BC7D2667-526E-4F42-A6B3-3131A1104EB6}"/>
              </a:ext>
            </a:extLst>
          </p:cNvPr>
          <p:cNvGrpSpPr/>
          <p:nvPr/>
        </p:nvGrpSpPr>
        <p:grpSpPr>
          <a:xfrm>
            <a:off x="2890887" y="4173860"/>
            <a:ext cx="30794227" cy="10374580"/>
            <a:chOff x="1055802" y="1593130"/>
            <a:chExt cx="9238268" cy="3761295"/>
          </a:xfrm>
        </p:grpSpPr>
        <p:sp>
          <p:nvSpPr>
            <p:cNvPr id="220" name="Rectangle 219">
              <a:extLst>
                <a:ext uri="{FF2B5EF4-FFF2-40B4-BE49-F238E27FC236}">
                  <a16:creationId xmlns:a16="http://schemas.microsoft.com/office/drawing/2014/main" id="{6A4A3282-68F0-4A75-A1F3-9D2F084119CB}"/>
                </a:ext>
              </a:extLst>
            </p:cNvPr>
            <p:cNvSpPr/>
            <p:nvPr/>
          </p:nvSpPr>
          <p:spPr>
            <a:xfrm>
              <a:off x="1055802" y="1593130"/>
              <a:ext cx="9238268" cy="3761295"/>
            </a:xfrm>
            <a:prstGeom prst="rect">
              <a:avLst/>
            </a:prstGeom>
            <a:solidFill>
              <a:schemeClr val="tx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6000"/>
            </a:p>
          </p:txBody>
        </p:sp>
        <p:sp>
          <p:nvSpPr>
            <p:cNvPr id="223" name="Rectangle 222">
              <a:extLst>
                <a:ext uri="{FF2B5EF4-FFF2-40B4-BE49-F238E27FC236}">
                  <a16:creationId xmlns:a16="http://schemas.microsoft.com/office/drawing/2014/main" id="{1E7EBB83-4369-4102-AE92-6866E949B133}"/>
                </a:ext>
              </a:extLst>
            </p:cNvPr>
            <p:cNvSpPr/>
            <p:nvPr/>
          </p:nvSpPr>
          <p:spPr>
            <a:xfrm rot="16200000">
              <a:off x="1207670" y="3145086"/>
              <a:ext cx="2528873"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224" name="Rectangle 223">
              <a:extLst>
                <a:ext uri="{FF2B5EF4-FFF2-40B4-BE49-F238E27FC236}">
                  <a16:creationId xmlns:a16="http://schemas.microsoft.com/office/drawing/2014/main" id="{54E4CFD1-5E5E-4225-BF7B-CC8AF3030344}"/>
                </a:ext>
              </a:extLst>
            </p:cNvPr>
            <p:cNvSpPr/>
            <p:nvPr/>
          </p:nvSpPr>
          <p:spPr>
            <a:xfrm rot="16200000">
              <a:off x="683448" y="3145086"/>
              <a:ext cx="1989647" cy="590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Input</a:t>
              </a:r>
            </a:p>
          </p:txBody>
        </p:sp>
        <p:sp>
          <p:nvSpPr>
            <p:cNvPr id="225" name="Rectangle 224">
              <a:extLst>
                <a:ext uri="{FF2B5EF4-FFF2-40B4-BE49-F238E27FC236}">
                  <a16:creationId xmlns:a16="http://schemas.microsoft.com/office/drawing/2014/main" id="{3B54E3CE-61C8-4ADC-9F09-E6120961060F}"/>
                </a:ext>
              </a:extLst>
            </p:cNvPr>
            <p:cNvSpPr/>
            <p:nvPr/>
          </p:nvSpPr>
          <p:spPr>
            <a:xfrm rot="16200000">
              <a:off x="2795341" y="3145086"/>
              <a:ext cx="2528871"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226" name="Rectangle 225">
              <a:extLst>
                <a:ext uri="{FF2B5EF4-FFF2-40B4-BE49-F238E27FC236}">
                  <a16:creationId xmlns:a16="http://schemas.microsoft.com/office/drawing/2014/main" id="{4EF7F784-0EC3-4442-96A7-2A37AF66205F}"/>
                </a:ext>
              </a:extLst>
            </p:cNvPr>
            <p:cNvSpPr/>
            <p:nvPr/>
          </p:nvSpPr>
          <p:spPr>
            <a:xfrm rot="16200000">
              <a:off x="5176846" y="3145086"/>
              <a:ext cx="2528871"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227" name="Rectangle 226">
              <a:extLst>
                <a:ext uri="{FF2B5EF4-FFF2-40B4-BE49-F238E27FC236}">
                  <a16:creationId xmlns:a16="http://schemas.microsoft.com/office/drawing/2014/main" id="{14321B8C-6355-4C4F-BC3B-135F656F9CFB}"/>
                </a:ext>
              </a:extLst>
            </p:cNvPr>
            <p:cNvSpPr/>
            <p:nvPr/>
          </p:nvSpPr>
          <p:spPr>
            <a:xfrm rot="16200000">
              <a:off x="7120122" y="3145086"/>
              <a:ext cx="1817660" cy="590931"/>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Linear</a:t>
              </a:r>
            </a:p>
          </p:txBody>
        </p:sp>
        <p:sp>
          <p:nvSpPr>
            <p:cNvPr id="228" name="Rectangle 227">
              <a:extLst>
                <a:ext uri="{FF2B5EF4-FFF2-40B4-BE49-F238E27FC236}">
                  <a16:creationId xmlns:a16="http://schemas.microsoft.com/office/drawing/2014/main" id="{8BD1E75E-B4BA-409F-AC1B-26D324EADA73}"/>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Output</a:t>
              </a:r>
            </a:p>
          </p:txBody>
        </p:sp>
        <p:sp>
          <p:nvSpPr>
            <p:cNvPr id="229" name="Rectangle 228">
              <a:extLst>
                <a:ext uri="{FF2B5EF4-FFF2-40B4-BE49-F238E27FC236}">
                  <a16:creationId xmlns:a16="http://schemas.microsoft.com/office/drawing/2014/main" id="{5EC879A9-32A5-484F-A8B9-6CCD3C0002B6}"/>
                </a:ext>
              </a:extLst>
            </p:cNvPr>
            <p:cNvSpPr/>
            <p:nvPr/>
          </p:nvSpPr>
          <p:spPr>
            <a:xfrm rot="16200000">
              <a:off x="8163385" y="3145086"/>
              <a:ext cx="1318804" cy="590931"/>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Linear</a:t>
              </a:r>
              <a:endParaRPr lang="en-US" sz="6000" dirty="0"/>
            </a:p>
          </p:txBody>
        </p:sp>
        <p:sp>
          <p:nvSpPr>
            <p:cNvPr id="230" name="Rectangle 229">
              <a:extLst>
                <a:ext uri="{FF2B5EF4-FFF2-40B4-BE49-F238E27FC236}">
                  <a16:creationId xmlns:a16="http://schemas.microsoft.com/office/drawing/2014/main" id="{6D91434A-3BC0-4265-A128-7E3D46449714}"/>
                </a:ext>
              </a:extLst>
            </p:cNvPr>
            <p:cNvSpPr/>
            <p:nvPr/>
          </p:nvSpPr>
          <p:spPr>
            <a:xfrm rot="16200000">
              <a:off x="2001506"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sp>
          <p:nvSpPr>
            <p:cNvPr id="231" name="Rectangle 230">
              <a:extLst>
                <a:ext uri="{FF2B5EF4-FFF2-40B4-BE49-F238E27FC236}">
                  <a16:creationId xmlns:a16="http://schemas.microsoft.com/office/drawing/2014/main" id="{85BA4F86-6521-4339-BA95-D98BB3324033}"/>
                </a:ext>
              </a:extLst>
            </p:cNvPr>
            <p:cNvSpPr/>
            <p:nvPr/>
          </p:nvSpPr>
          <p:spPr>
            <a:xfrm rot="16200000">
              <a:off x="3589176" y="3145086"/>
              <a:ext cx="2528871" cy="590931"/>
            </a:xfrm>
            <a:prstGeom prst="rect">
              <a:avLst/>
            </a:prstGeom>
            <a:solidFill>
              <a:schemeClr val="accent4">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Dropout</a:t>
              </a:r>
            </a:p>
          </p:txBody>
        </p:sp>
        <p:sp>
          <p:nvSpPr>
            <p:cNvPr id="232" name="Rectangle 231">
              <a:extLst>
                <a:ext uri="{FF2B5EF4-FFF2-40B4-BE49-F238E27FC236}">
                  <a16:creationId xmlns:a16="http://schemas.microsoft.com/office/drawing/2014/main" id="{A8F8FA3E-2146-4154-B6BE-DDA9A9D646D2}"/>
                </a:ext>
              </a:extLst>
            </p:cNvPr>
            <p:cNvSpPr/>
            <p:nvPr/>
          </p:nvSpPr>
          <p:spPr>
            <a:xfrm rot="16200000">
              <a:off x="4383011"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sp>
          <p:nvSpPr>
            <p:cNvPr id="233" name="Rectangle 232">
              <a:extLst>
                <a:ext uri="{FF2B5EF4-FFF2-40B4-BE49-F238E27FC236}">
                  <a16:creationId xmlns:a16="http://schemas.microsoft.com/office/drawing/2014/main" id="{998553ED-AAB9-4129-9E4B-0499EB064921}"/>
                </a:ext>
              </a:extLst>
            </p:cNvPr>
            <p:cNvSpPr/>
            <p:nvPr/>
          </p:nvSpPr>
          <p:spPr>
            <a:xfrm rot="16200000">
              <a:off x="5970681"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cxnSp>
          <p:nvCxnSpPr>
            <p:cNvPr id="234" name="Straight Arrow Connector 233">
              <a:extLst>
                <a:ext uri="{FF2B5EF4-FFF2-40B4-BE49-F238E27FC236}">
                  <a16:creationId xmlns:a16="http://schemas.microsoft.com/office/drawing/2014/main" id="{D121865D-A808-4A3F-9866-78593476F35E}"/>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775A9AB5-D37E-4E71-A9EF-FDBAAAFB55F2}"/>
                </a:ext>
              </a:extLst>
            </p:cNvPr>
            <p:cNvCxnSpPr>
              <a:cxnSpLocks/>
              <a:stCxn id="223" idx="2"/>
              <a:endCxn id="230"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AF09F7C5-8FD5-4349-A781-0B36531E8B63}"/>
                </a:ext>
              </a:extLst>
            </p:cNvPr>
            <p:cNvCxnSpPr>
              <a:cxnSpLocks/>
              <a:stCxn id="230" idx="2"/>
              <a:endCxn id="225"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77338F81-AD75-4A6B-B8E2-E138B4508FAB}"/>
                </a:ext>
              </a:extLst>
            </p:cNvPr>
            <p:cNvCxnSpPr>
              <a:cxnSpLocks/>
              <a:stCxn id="225" idx="2"/>
              <a:endCxn id="231"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D047A2E5-8E2D-4C55-A480-0516766A50EC}"/>
                </a:ext>
              </a:extLst>
            </p:cNvPr>
            <p:cNvCxnSpPr>
              <a:cxnSpLocks/>
              <a:stCxn id="231" idx="2"/>
              <a:endCxn id="232"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623CD9D8-F625-4E7D-AD8D-E50915652E7F}"/>
                </a:ext>
              </a:extLst>
            </p:cNvPr>
            <p:cNvCxnSpPr>
              <a:cxnSpLocks/>
              <a:stCxn id="232" idx="2"/>
              <a:endCxn id="226"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DE184FC-8957-40E4-BC2A-056EF9110801}"/>
                </a:ext>
              </a:extLst>
            </p:cNvPr>
            <p:cNvCxnSpPr>
              <a:cxnSpLocks/>
              <a:stCxn id="226" idx="2"/>
              <a:endCxn id="233"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26D39E98-39B9-47BC-B47F-548BE6FE0D97}"/>
                </a:ext>
              </a:extLst>
            </p:cNvPr>
            <p:cNvCxnSpPr>
              <a:cxnSpLocks/>
              <a:stCxn id="233" idx="2"/>
              <a:endCxn id="227"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F8CBABB4-3C5F-4E8B-AFEA-C18F10C11695}"/>
                </a:ext>
              </a:extLst>
            </p:cNvPr>
            <p:cNvCxnSpPr>
              <a:cxnSpLocks/>
              <a:stCxn id="227" idx="2"/>
              <a:endCxn id="229"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E57B4C8-1757-4750-9553-5FB7A6288157}"/>
                </a:ext>
              </a:extLst>
            </p:cNvPr>
            <p:cNvCxnSpPr>
              <a:cxnSpLocks/>
              <a:stCxn id="229" idx="2"/>
              <a:endCxn id="228"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4" name="Arrow: Left-Right 3">
            <a:extLst>
              <a:ext uri="{FF2B5EF4-FFF2-40B4-BE49-F238E27FC236}">
                <a16:creationId xmlns:a16="http://schemas.microsoft.com/office/drawing/2014/main" id="{792A9471-696F-4C22-A014-EC566A916AD2}"/>
              </a:ext>
            </a:extLst>
          </p:cNvPr>
          <p:cNvSpPr/>
          <p:nvPr/>
        </p:nvSpPr>
        <p:spPr>
          <a:xfrm>
            <a:off x="6627013" y="13156532"/>
            <a:ext cx="23138707" cy="3243610"/>
          </a:xfrm>
          <a:prstGeom prst="leftRightArrow">
            <a:avLst/>
          </a:prstGeom>
          <a:solidFill>
            <a:schemeClr val="tx2"/>
          </a:solidFill>
          <a:ln w="190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5" name="Rectangle: Rounded Corners 4">
            <a:extLst>
              <a:ext uri="{FF2B5EF4-FFF2-40B4-BE49-F238E27FC236}">
                <a16:creationId xmlns:a16="http://schemas.microsoft.com/office/drawing/2014/main" id="{63BF3C5D-03D1-4282-826B-26169FE009F7}"/>
              </a:ext>
            </a:extLst>
          </p:cNvPr>
          <p:cNvSpPr/>
          <p:nvPr/>
        </p:nvSpPr>
        <p:spPr>
          <a:xfrm>
            <a:off x="2246998" y="16284635"/>
            <a:ext cx="5023910" cy="1951123"/>
          </a:xfrm>
          <a:prstGeom prst="roundRect">
            <a:avLst/>
          </a:prstGeom>
          <a:solidFill>
            <a:schemeClr val="tx1"/>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6000" dirty="0">
                <a:solidFill>
                  <a:sysClr val="windowText" lastClr="000000"/>
                </a:solidFill>
              </a:rPr>
              <a:t>More Generalized</a:t>
            </a:r>
          </a:p>
        </p:txBody>
      </p:sp>
      <p:sp>
        <p:nvSpPr>
          <p:cNvPr id="6" name="Rectangle: Rounded Corners 5">
            <a:extLst>
              <a:ext uri="{FF2B5EF4-FFF2-40B4-BE49-F238E27FC236}">
                <a16:creationId xmlns:a16="http://schemas.microsoft.com/office/drawing/2014/main" id="{D11F90C8-C8A6-4D6E-B8AD-AA949EBF174A}"/>
              </a:ext>
            </a:extLst>
          </p:cNvPr>
          <p:cNvSpPr/>
          <p:nvPr/>
        </p:nvSpPr>
        <p:spPr>
          <a:xfrm>
            <a:off x="29175952" y="15874169"/>
            <a:ext cx="5023910" cy="1951123"/>
          </a:xfrm>
          <a:prstGeom prst="roundRect">
            <a:avLst/>
          </a:prstGeom>
          <a:solidFill>
            <a:schemeClr val="tx1"/>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6000" dirty="0">
                <a:solidFill>
                  <a:sysClr val="windowText" lastClr="000000"/>
                </a:solidFill>
              </a:rPr>
              <a:t>More Specialized</a:t>
            </a:r>
          </a:p>
        </p:txBody>
      </p:sp>
    </p:spTree>
    <p:extLst>
      <p:ext uri="{BB962C8B-B14F-4D97-AF65-F5344CB8AC3E}">
        <p14:creationId xmlns:p14="http://schemas.microsoft.com/office/powerpoint/2010/main" val="3217323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14600" y="0"/>
            <a:ext cx="31546800" cy="2514601"/>
          </a:xfrm>
        </p:spPr>
        <p:txBody>
          <a:bodyPr anchor="b">
            <a:normAutofit/>
          </a:bodyPr>
          <a:lstStyle/>
          <a:p>
            <a:r>
              <a:rPr lang="en-US"/>
              <a:t>Transfer Learning</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a:xfrm>
            <a:off x="2514600" y="2487168"/>
            <a:ext cx="31546800" cy="1408176"/>
          </a:xfrm>
        </p:spPr>
        <p:txBody>
          <a:bodyPr>
            <a:normAutofit/>
          </a:bodyPr>
          <a:lstStyle/>
          <a:p>
            <a:pPr>
              <a:spcAft>
                <a:spcPts val="600"/>
              </a:spcAft>
            </a:pPr>
            <a:r>
              <a:rPr lang="en-US"/>
              <a:t>Freezing the Model?</a:t>
            </a:r>
          </a:p>
        </p:txBody>
      </p:sp>
      <p:pic>
        <p:nvPicPr>
          <p:cNvPr id="6" name="Picture 5" descr="Close-up of a real snowflake">
            <a:extLst>
              <a:ext uri="{FF2B5EF4-FFF2-40B4-BE49-F238E27FC236}">
                <a16:creationId xmlns:a16="http://schemas.microsoft.com/office/drawing/2014/main" id="{5BB24A72-6C13-417F-BC27-84F9FCC6BCAC}"/>
              </a:ext>
            </a:extLst>
          </p:cNvPr>
          <p:cNvPicPr>
            <a:picLocks noChangeAspect="1"/>
          </p:cNvPicPr>
          <p:nvPr/>
        </p:nvPicPr>
        <p:blipFill rotWithShape="1">
          <a:blip r:embed="rId3"/>
          <a:srcRect t="16792" b="18376"/>
          <a:stretch/>
        </p:blipFill>
        <p:spPr>
          <a:xfrm>
            <a:off x="2514600" y="4846320"/>
            <a:ext cx="31546800" cy="13651992"/>
          </a:xfrm>
          <a:prstGeom prst="rect">
            <a:avLst/>
          </a:prstGeom>
          <a:noFill/>
        </p:spPr>
      </p:pic>
    </p:spTree>
    <p:extLst>
      <p:ext uri="{BB962C8B-B14F-4D97-AF65-F5344CB8AC3E}">
        <p14:creationId xmlns:p14="http://schemas.microsoft.com/office/powerpoint/2010/main" val="187100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pic>
        <p:nvPicPr>
          <p:cNvPr id="15" name="Picture 14">
            <a:extLst>
              <a:ext uri="{FF2B5EF4-FFF2-40B4-BE49-F238E27FC236}">
                <a16:creationId xmlns:a16="http://schemas.microsoft.com/office/drawing/2014/main" id="{05A9C8A8-6280-4DF9-8DEA-5449A597C8DD}"/>
              </a:ext>
            </a:extLst>
          </p:cNvPr>
          <p:cNvPicPr>
            <a:picLocks noChangeAspect="1"/>
          </p:cNvPicPr>
          <p:nvPr/>
        </p:nvPicPr>
        <p:blipFill rotWithShape="1">
          <a:blip r:embed="rId3"/>
          <a:srcRect l="32576" t="31145" r="49999" b="27273"/>
          <a:stretch/>
        </p:blipFill>
        <p:spPr>
          <a:xfrm>
            <a:off x="2355274" y="5103914"/>
            <a:ext cx="8375613" cy="11243350"/>
          </a:xfrm>
          <a:prstGeom prst="rect">
            <a:avLst/>
          </a:prstGeom>
        </p:spPr>
      </p:pic>
      <p:pic>
        <p:nvPicPr>
          <p:cNvPr id="17" name="Picture 16">
            <a:extLst>
              <a:ext uri="{FF2B5EF4-FFF2-40B4-BE49-F238E27FC236}">
                <a16:creationId xmlns:a16="http://schemas.microsoft.com/office/drawing/2014/main" id="{0B3CA71E-0A64-47C4-8461-9BCCA90BAB0E}"/>
              </a:ext>
            </a:extLst>
          </p:cNvPr>
          <p:cNvPicPr>
            <a:picLocks noChangeAspect="1"/>
          </p:cNvPicPr>
          <p:nvPr/>
        </p:nvPicPr>
        <p:blipFill rotWithShape="1">
          <a:blip r:embed="rId4"/>
          <a:srcRect l="32661" t="29630" r="50474" b="28788"/>
          <a:stretch/>
        </p:blipFill>
        <p:spPr>
          <a:xfrm>
            <a:off x="14010487" y="5103912"/>
            <a:ext cx="8107207" cy="11243347"/>
          </a:xfrm>
          <a:prstGeom prst="rect">
            <a:avLst/>
          </a:prstGeom>
        </p:spPr>
      </p:pic>
      <p:pic>
        <p:nvPicPr>
          <p:cNvPr id="19" name="Picture 18">
            <a:extLst>
              <a:ext uri="{FF2B5EF4-FFF2-40B4-BE49-F238E27FC236}">
                <a16:creationId xmlns:a16="http://schemas.microsoft.com/office/drawing/2014/main" id="{445BBEAB-30F5-48E6-A8F0-280A1BB830BB}"/>
              </a:ext>
            </a:extLst>
          </p:cNvPr>
          <p:cNvPicPr>
            <a:picLocks noChangeAspect="1"/>
          </p:cNvPicPr>
          <p:nvPr/>
        </p:nvPicPr>
        <p:blipFill rotWithShape="1">
          <a:blip r:embed="rId5"/>
          <a:srcRect l="32387" t="30640" r="50000" b="27778"/>
          <a:stretch/>
        </p:blipFill>
        <p:spPr>
          <a:xfrm>
            <a:off x="25397294" y="5103912"/>
            <a:ext cx="8466653" cy="11243353"/>
          </a:xfrm>
          <a:prstGeom prst="rect">
            <a:avLst/>
          </a:prstGeom>
        </p:spPr>
      </p:pic>
    </p:spTree>
    <p:extLst>
      <p:ext uri="{BB962C8B-B14F-4D97-AF65-F5344CB8AC3E}">
        <p14:creationId xmlns:p14="http://schemas.microsoft.com/office/powerpoint/2010/main" val="1253294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684075-CDEF-471F-559B-7F75AC2A4B8D}"/>
              </a:ext>
            </a:extLst>
          </p:cNvPr>
          <p:cNvSpPr>
            <a:spLocks noGrp="1"/>
          </p:cNvSpPr>
          <p:nvPr>
            <p:ph type="body" sz="quarter" idx="13"/>
          </p:nvPr>
        </p:nvSpPr>
        <p:spPr/>
        <p:txBody>
          <a:bodyPr/>
          <a:lstStyle/>
          <a:p>
            <a:r>
              <a:rPr lang="en-GB" dirty="0"/>
              <a:t>Let’s Get Started!</a:t>
            </a:r>
            <a:endParaRPr lang="en-US" dirty="0"/>
          </a:p>
        </p:txBody>
      </p:sp>
    </p:spTree>
    <p:extLst>
      <p:ext uri="{BB962C8B-B14F-4D97-AF65-F5344CB8AC3E}">
        <p14:creationId xmlns:p14="http://schemas.microsoft.com/office/powerpoint/2010/main" val="286178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814363831"/>
              </p:ext>
            </p:extLst>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panose="020B0603020203020204" pitchFamily="34" charset="0"/>
                          <a:cs typeface="NVIDIA Sans Medium" panose="020B0603020203020204" pitchFamily="34" charset="0"/>
                        </a:rPr>
                        <a:t>Part 1:  An Introduction to Deep Learning</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How a Neural Network Trains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Convolutional Neural Networks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Data Augmentation and Deployment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Pre-Trained Models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Advanced Architectures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14334154"/>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0BA37-49CE-2268-CD08-D4BB60EA889A}"/>
              </a:ext>
            </a:extLst>
          </p:cNvPr>
          <p:cNvSpPr>
            <a:spLocks noGrp="1"/>
          </p:cNvSpPr>
          <p:nvPr>
            <p:ph type="body" sz="quarter" idx="13"/>
          </p:nvPr>
        </p:nvSpPr>
        <p:spPr/>
        <p:txBody>
          <a:bodyPr/>
          <a:lstStyle/>
          <a:p>
            <a:r>
              <a:rPr lang="en-US" dirty="0"/>
              <a:t>Review So Far</a:t>
            </a:r>
          </a:p>
        </p:txBody>
      </p:sp>
    </p:spTree>
    <p:extLst>
      <p:ext uri="{BB962C8B-B14F-4D97-AF65-F5344CB8AC3E}">
        <p14:creationId xmlns:p14="http://schemas.microsoft.com/office/powerpoint/2010/main" val="474502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7439868" y="0"/>
            <a:ext cx="19136132" cy="2514601"/>
          </a:xfrm>
        </p:spPr>
        <p:txBody>
          <a:bodyPr/>
          <a:lstStyle/>
          <a:p>
            <a:r>
              <a:rPr lang="en-US" dirty="0"/>
              <a:t>Review So Far</a:t>
            </a:r>
          </a:p>
        </p:txBody>
      </p:sp>
      <p:pic>
        <p:nvPicPr>
          <p:cNvPr id="12" name="Picture 11" descr="A desk with technical drawings, pencil and tools">
            <a:extLst>
              <a:ext uri="{FF2B5EF4-FFF2-40B4-BE49-F238E27FC236}">
                <a16:creationId xmlns:a16="http://schemas.microsoft.com/office/drawing/2014/main" id="{01043BF4-B57F-4777-807B-7E0FDFBD25A6}"/>
              </a:ext>
            </a:extLst>
          </p:cNvPr>
          <p:cNvPicPr>
            <a:picLocks noChangeAspect="1"/>
          </p:cNvPicPr>
          <p:nvPr/>
        </p:nvPicPr>
        <p:blipFill rotWithShape="1">
          <a:blip r:embed="rId3"/>
          <a:srcRect l="43503"/>
          <a:stretch/>
        </p:blipFill>
        <p:spPr>
          <a:xfrm>
            <a:off x="0" y="0"/>
            <a:ext cx="17439868" cy="20574000"/>
          </a:xfrm>
          <a:prstGeom prst="rect">
            <a:avLst/>
          </a:prstGeom>
        </p:spPr>
      </p:pic>
      <p:sp>
        <p:nvSpPr>
          <p:cNvPr id="6" name="TextBox 5">
            <a:extLst>
              <a:ext uri="{FF2B5EF4-FFF2-40B4-BE49-F238E27FC236}">
                <a16:creationId xmlns:a16="http://schemas.microsoft.com/office/drawing/2014/main" id="{65E7F833-EC34-C8DE-5E67-0FA3EBE0B6F8}"/>
              </a:ext>
            </a:extLst>
          </p:cNvPr>
          <p:cNvSpPr txBox="1"/>
          <p:nvPr/>
        </p:nvSpPr>
        <p:spPr>
          <a:xfrm>
            <a:off x="19136134" y="6916846"/>
            <a:ext cx="10809514" cy="6740307"/>
          </a:xfrm>
          <a:prstGeom prst="rect">
            <a:avLst/>
          </a:prstGeom>
          <a:noFill/>
        </p:spPr>
        <p:txBody>
          <a:bodyPr wrap="square">
            <a:spAutoFit/>
          </a:bodyPr>
          <a:lstStyle/>
          <a:p>
            <a:pPr marL="1523985" indent="-1523985">
              <a:buClr>
                <a:schemeClr val="bg1"/>
              </a:buClr>
              <a:buFont typeface="Arial" panose="020B0604020202020204" pitchFamily="34" charset="0"/>
              <a:buChar char="•"/>
            </a:pPr>
            <a:r>
              <a:rPr lang="en-US" sz="7200" dirty="0">
                <a:solidFill>
                  <a:schemeClr val="bg1"/>
                </a:solidFill>
              </a:rPr>
              <a:t>Learning Rate</a:t>
            </a:r>
          </a:p>
          <a:p>
            <a:pPr marL="1523985" indent="-1523985">
              <a:buClr>
                <a:schemeClr val="bg1"/>
              </a:buClr>
              <a:buFont typeface="Arial" panose="020B0604020202020204" pitchFamily="34" charset="0"/>
              <a:buChar char="•"/>
            </a:pPr>
            <a:r>
              <a:rPr lang="en-US" sz="7200" dirty="0">
                <a:solidFill>
                  <a:schemeClr val="bg1"/>
                </a:solidFill>
              </a:rPr>
              <a:t>Number of Layers</a:t>
            </a:r>
          </a:p>
          <a:p>
            <a:pPr marL="1523985" indent="-1523985">
              <a:buClr>
                <a:schemeClr val="bg1"/>
              </a:buClr>
              <a:buFont typeface="Arial" panose="020B0604020202020204" pitchFamily="34" charset="0"/>
              <a:buChar char="•"/>
            </a:pPr>
            <a:r>
              <a:rPr lang="en-US" sz="7200" dirty="0">
                <a:solidFill>
                  <a:schemeClr val="bg1"/>
                </a:solidFill>
              </a:rPr>
              <a:t>Neurons per Layer</a:t>
            </a:r>
          </a:p>
          <a:p>
            <a:pPr marL="1523985" indent="-1523985">
              <a:buClr>
                <a:schemeClr val="bg1"/>
              </a:buClr>
              <a:buFont typeface="Arial" panose="020B0604020202020204" pitchFamily="34" charset="0"/>
              <a:buChar char="•"/>
            </a:pPr>
            <a:r>
              <a:rPr lang="en-US" sz="7200" dirty="0">
                <a:solidFill>
                  <a:schemeClr val="bg1"/>
                </a:solidFill>
              </a:rPr>
              <a:t>Activation Functions</a:t>
            </a:r>
          </a:p>
          <a:p>
            <a:pPr marL="1523985" indent="-1523985">
              <a:buClr>
                <a:schemeClr val="bg1"/>
              </a:buClr>
              <a:buFont typeface="Arial" panose="020B0604020202020204" pitchFamily="34" charset="0"/>
              <a:buChar char="•"/>
            </a:pPr>
            <a:r>
              <a:rPr lang="en-US" sz="7200" dirty="0">
                <a:solidFill>
                  <a:schemeClr val="bg1"/>
                </a:solidFill>
              </a:rPr>
              <a:t>Dropout</a:t>
            </a:r>
          </a:p>
          <a:p>
            <a:pPr marL="1523985" indent="-1523985">
              <a:buClr>
                <a:schemeClr val="bg1"/>
              </a:buClr>
              <a:buFont typeface="Arial" panose="020B0604020202020204" pitchFamily="34" charset="0"/>
              <a:buChar char="•"/>
            </a:pPr>
            <a:r>
              <a:rPr lang="en-US" sz="7200" dirty="0">
                <a:solidFill>
                  <a:schemeClr val="bg1"/>
                </a:solidFill>
              </a:rPr>
              <a:t>Data</a:t>
            </a:r>
          </a:p>
        </p:txBody>
      </p:sp>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A7CE9-EFD2-F690-188F-61E7B27D7A27}"/>
              </a:ext>
            </a:extLst>
          </p:cNvPr>
          <p:cNvSpPr>
            <a:spLocks noGrp="1"/>
          </p:cNvSpPr>
          <p:nvPr>
            <p:ph type="body" sz="quarter" idx="13"/>
          </p:nvPr>
        </p:nvSpPr>
        <p:spPr/>
        <p:txBody>
          <a:bodyPr/>
          <a:lstStyle/>
          <a:p>
            <a:r>
              <a:rPr lang="en-GB" dirty="0"/>
              <a:t>Pre-Trained Models</a:t>
            </a:r>
            <a:endParaRPr lang="en-US" dirty="0"/>
          </a:p>
        </p:txBody>
      </p:sp>
    </p:spTree>
    <p:extLst>
      <p:ext uri="{BB962C8B-B14F-4D97-AF65-F5344CB8AC3E}">
        <p14:creationId xmlns:p14="http://schemas.microsoft.com/office/powerpoint/2010/main" val="1870954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Pre-Trained Models</a:t>
            </a:r>
          </a:p>
        </p:txBody>
      </p:sp>
      <p:pic>
        <p:nvPicPr>
          <p:cNvPr id="8" name="Picture 7">
            <a:extLst>
              <a:ext uri="{FF2B5EF4-FFF2-40B4-BE49-F238E27FC236}">
                <a16:creationId xmlns:a16="http://schemas.microsoft.com/office/drawing/2014/main" id="{CCD028EF-8F0D-4066-84FE-FECA5F8590C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00045" y="11417379"/>
            <a:ext cx="14908697" cy="3909390"/>
          </a:xfrm>
          <a:prstGeom prst="rect">
            <a:avLst/>
          </a:prstGeom>
        </p:spPr>
      </p:pic>
      <p:pic>
        <p:nvPicPr>
          <p:cNvPr id="13" name="Picture 12">
            <a:extLst>
              <a:ext uri="{FF2B5EF4-FFF2-40B4-BE49-F238E27FC236}">
                <a16:creationId xmlns:a16="http://schemas.microsoft.com/office/drawing/2014/main" id="{BCD09E46-1E4A-4B23-B01B-8AFB471BC3B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0394186" y="4812616"/>
            <a:ext cx="12573987" cy="3886490"/>
          </a:xfrm>
          <a:prstGeom prst="rect">
            <a:avLst/>
          </a:prstGeom>
        </p:spPr>
      </p:pic>
      <p:sp>
        <p:nvSpPr>
          <p:cNvPr id="16" name="TextBox 15">
            <a:extLst>
              <a:ext uri="{FF2B5EF4-FFF2-40B4-BE49-F238E27FC236}">
                <a16:creationId xmlns:a16="http://schemas.microsoft.com/office/drawing/2014/main" id="{EEDF5A1D-BFD4-4341-B86B-A30CBEDBF537}"/>
              </a:ext>
            </a:extLst>
          </p:cNvPr>
          <p:cNvSpPr txBox="1"/>
          <p:nvPr/>
        </p:nvSpPr>
        <p:spPr>
          <a:xfrm flipH="1">
            <a:off x="21431410" y="10140423"/>
            <a:ext cx="13038400" cy="64633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0" cap="all">
                <a:solidFill>
                  <a:srgbClr val="EE4C2C"/>
                </a:solidFill>
                <a:latin typeface="FreightSans"/>
              </a:rPr>
              <a:t>PYTORCH</a:t>
            </a:r>
            <a:br>
              <a:rPr lang="en-US" sz="20000" cap="all">
                <a:solidFill>
                  <a:srgbClr val="212529"/>
                </a:solidFill>
                <a:latin typeface="FreightSans"/>
              </a:rPr>
            </a:br>
            <a:r>
              <a:rPr lang="en-US" sz="20000" cap="all">
                <a:solidFill>
                  <a:srgbClr val="212529"/>
                </a:solidFill>
                <a:latin typeface="FreightSans"/>
              </a:rPr>
              <a:t>HUB</a:t>
            </a:r>
          </a:p>
          <a:p>
            <a:pPr>
              <a:lnSpc>
                <a:spcPct val="90000"/>
              </a:lnSpc>
            </a:pPr>
            <a:endParaRPr lang="en-US" sz="6000">
              <a:solidFill>
                <a:schemeClr val="bg1"/>
              </a:solidFill>
            </a:endParaRPr>
          </a:p>
        </p:txBody>
      </p:sp>
      <p:pic>
        <p:nvPicPr>
          <p:cNvPr id="1026" name="Picture 2" descr="TensorFlow Hub">
            <a:extLst>
              <a:ext uri="{FF2B5EF4-FFF2-40B4-BE49-F238E27FC236}">
                <a16:creationId xmlns:a16="http://schemas.microsoft.com/office/drawing/2014/main" id="{9032C1F3-6332-43F3-9571-42B7911D6D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2115139"/>
            <a:ext cx="17879587" cy="10054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472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Pre-Trained Models</a:t>
            </a:r>
          </a:p>
        </p:txBody>
      </p:sp>
      <p:pic>
        <p:nvPicPr>
          <p:cNvPr id="9" name="Picture 8">
            <a:extLst>
              <a:ext uri="{FF2B5EF4-FFF2-40B4-BE49-F238E27FC236}">
                <a16:creationId xmlns:a16="http://schemas.microsoft.com/office/drawing/2014/main" id="{2A9F3235-EF85-4466-8847-FAC8E9ACDEB1}"/>
              </a:ext>
            </a:extLst>
          </p:cNvPr>
          <p:cNvPicPr>
            <a:picLocks noChangeAspect="1"/>
          </p:cNvPicPr>
          <p:nvPr/>
        </p:nvPicPr>
        <p:blipFill rotWithShape="1">
          <a:blip r:embed="rId3"/>
          <a:srcRect l="27252" t="29469" r="35186" b="48309"/>
          <a:stretch/>
        </p:blipFill>
        <p:spPr>
          <a:xfrm>
            <a:off x="8232913" y="4601802"/>
            <a:ext cx="20110173" cy="6692347"/>
          </a:xfrm>
          <a:prstGeom prst="rect">
            <a:avLst/>
          </a:prstGeom>
        </p:spPr>
      </p:pic>
      <p:grpSp>
        <p:nvGrpSpPr>
          <p:cNvPr id="19" name="Group 18">
            <a:extLst>
              <a:ext uri="{FF2B5EF4-FFF2-40B4-BE49-F238E27FC236}">
                <a16:creationId xmlns:a16="http://schemas.microsoft.com/office/drawing/2014/main" id="{1E42FBEF-DC91-4253-853E-892EA847A2B1}"/>
              </a:ext>
            </a:extLst>
          </p:cNvPr>
          <p:cNvGrpSpPr/>
          <p:nvPr/>
        </p:nvGrpSpPr>
        <p:grpSpPr>
          <a:xfrm>
            <a:off x="10149115" y="11752163"/>
            <a:ext cx="15714557" cy="3416320"/>
            <a:chOff x="3129217" y="3700188"/>
            <a:chExt cx="4714367" cy="1024896"/>
          </a:xfrm>
        </p:grpSpPr>
        <p:sp>
          <p:nvSpPr>
            <p:cNvPr id="8" name="TextBox 7">
              <a:extLst>
                <a:ext uri="{FF2B5EF4-FFF2-40B4-BE49-F238E27FC236}">
                  <a16:creationId xmlns:a16="http://schemas.microsoft.com/office/drawing/2014/main" id="{0823A7D8-AFB2-4641-A9B1-67E74D83B075}"/>
                </a:ext>
              </a:extLst>
            </p:cNvPr>
            <p:cNvSpPr txBox="1"/>
            <p:nvPr/>
          </p:nvSpPr>
          <p:spPr>
            <a:xfrm>
              <a:off x="3129217" y="3700188"/>
              <a:ext cx="4714367" cy="10248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0">
                  <a:solidFill>
                    <a:schemeClr val="bg1"/>
                  </a:solidFill>
                </a:rPr>
                <a:t>IM</a:t>
              </a:r>
              <a:r>
                <a:rPr lang="en-US" sz="20000">
                  <a:solidFill>
                    <a:schemeClr val="bg1"/>
                  </a:solidFill>
                </a:rPr>
                <a:t>   </a:t>
              </a:r>
              <a:r>
                <a:rPr lang="en-US" sz="24000">
                  <a:solidFill>
                    <a:schemeClr val="bg1"/>
                  </a:solidFill>
                </a:rPr>
                <a:t>GE</a:t>
              </a:r>
              <a:r>
                <a:rPr lang="en-US" sz="24000">
                  <a:solidFill>
                    <a:schemeClr val="bg2">
                      <a:lumMod val="75000"/>
                    </a:schemeClr>
                  </a:solidFill>
                </a:rPr>
                <a:t>NET</a:t>
              </a:r>
            </a:p>
          </p:txBody>
        </p:sp>
        <p:grpSp>
          <p:nvGrpSpPr>
            <p:cNvPr id="18" name="Group 17">
              <a:extLst>
                <a:ext uri="{FF2B5EF4-FFF2-40B4-BE49-F238E27FC236}">
                  <a16:creationId xmlns:a16="http://schemas.microsoft.com/office/drawing/2014/main" id="{B6165E11-DCAC-4AA4-9617-9E3EBF26CC1C}"/>
                </a:ext>
              </a:extLst>
            </p:cNvPr>
            <p:cNvGrpSpPr/>
            <p:nvPr/>
          </p:nvGrpSpPr>
          <p:grpSpPr>
            <a:xfrm>
              <a:off x="4288124" y="3821200"/>
              <a:ext cx="647370" cy="670955"/>
              <a:chOff x="572468" y="3269673"/>
              <a:chExt cx="752756" cy="780180"/>
            </a:xfrm>
          </p:grpSpPr>
          <p:cxnSp>
            <p:nvCxnSpPr>
              <p:cNvPr id="16" name="Straight Connector 15">
                <a:extLst>
                  <a:ext uri="{FF2B5EF4-FFF2-40B4-BE49-F238E27FC236}">
                    <a16:creationId xmlns:a16="http://schemas.microsoft.com/office/drawing/2014/main" id="{D2CABDAB-4830-491D-90D0-A2EAFAA68210}"/>
                  </a:ext>
                </a:extLst>
              </p:cNvPr>
              <p:cNvCxnSpPr/>
              <p:nvPr/>
            </p:nvCxnSpPr>
            <p:spPr>
              <a:xfrm flipH="1">
                <a:off x="718457"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6985E8-1225-435B-A26F-199ABE72B038}"/>
                  </a:ext>
                </a:extLst>
              </p:cNvPr>
              <p:cNvCxnSpPr>
                <a:cxnSpLocks/>
              </p:cNvCxnSpPr>
              <p:nvPr/>
            </p:nvCxnSpPr>
            <p:spPr>
              <a:xfrm>
                <a:off x="954689"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C1504A8-30E0-4F85-AF2D-76AFD532ADA5}"/>
                  </a:ext>
                </a:extLst>
              </p:cNvPr>
              <p:cNvSpPr/>
              <p:nvPr/>
            </p:nvSpPr>
            <p:spPr>
              <a:xfrm>
                <a:off x="809547" y="3269673"/>
                <a:ext cx="278597" cy="278597"/>
              </a:xfrm>
              <a:prstGeom prst="roundRect">
                <a:avLst/>
              </a:prstGeom>
              <a:solidFill>
                <a:srgbClr val="34B8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2" name="Rectangle: Rounded Corners 11">
                <a:extLst>
                  <a:ext uri="{FF2B5EF4-FFF2-40B4-BE49-F238E27FC236}">
                    <a16:creationId xmlns:a16="http://schemas.microsoft.com/office/drawing/2014/main" id="{01694EBF-0BA9-4354-9D89-E8D92184C66B}"/>
                  </a:ext>
                </a:extLst>
              </p:cNvPr>
              <p:cNvSpPr/>
              <p:nvPr/>
            </p:nvSpPr>
            <p:spPr>
              <a:xfrm>
                <a:off x="572468" y="3771256"/>
                <a:ext cx="278597" cy="278597"/>
              </a:xfrm>
              <a:prstGeom prst="roundRect">
                <a:avLst/>
              </a:prstGeom>
              <a:solidFill>
                <a:srgbClr val="F9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4" name="Rectangle: Rounded Corners 13">
                <a:extLst>
                  <a:ext uri="{FF2B5EF4-FFF2-40B4-BE49-F238E27FC236}">
                    <a16:creationId xmlns:a16="http://schemas.microsoft.com/office/drawing/2014/main" id="{77C125EB-278E-46A8-8C39-75E9F5B56DC1}"/>
                  </a:ext>
                </a:extLst>
              </p:cNvPr>
              <p:cNvSpPr/>
              <p:nvPr/>
            </p:nvSpPr>
            <p:spPr>
              <a:xfrm>
                <a:off x="1046627" y="3771256"/>
                <a:ext cx="278597" cy="278597"/>
              </a:xfrm>
              <a:prstGeom prst="roundRect">
                <a:avLst/>
              </a:prstGeom>
              <a:solidFill>
                <a:srgbClr val="C81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grpSp>
    </p:spTree>
    <p:extLst>
      <p:ext uri="{BB962C8B-B14F-4D97-AF65-F5344CB8AC3E}">
        <p14:creationId xmlns:p14="http://schemas.microsoft.com/office/powerpoint/2010/main" val="2531267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The Next Challenge</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dirty="0"/>
              <a:t>An Automated Doggy Door</a:t>
            </a:r>
          </a:p>
        </p:txBody>
      </p:sp>
      <p:pic>
        <p:nvPicPr>
          <p:cNvPr id="10" name="Picture 9" descr="Tiger on a rock">
            <a:extLst>
              <a:ext uri="{FF2B5EF4-FFF2-40B4-BE49-F238E27FC236}">
                <a16:creationId xmlns:a16="http://schemas.microsoft.com/office/drawing/2014/main" id="{A28F786F-B488-48AE-AD73-9BC380F24020}"/>
              </a:ext>
            </a:extLst>
          </p:cNvPr>
          <p:cNvPicPr>
            <a:picLocks noChangeAspect="1"/>
          </p:cNvPicPr>
          <p:nvPr/>
        </p:nvPicPr>
        <p:blipFill rotWithShape="1">
          <a:blip r:embed="rId3"/>
          <a:srcRect l="32667" t="22222" r="1323" b="10713"/>
          <a:stretch/>
        </p:blipFill>
        <p:spPr>
          <a:xfrm>
            <a:off x="20905314" y="7056783"/>
            <a:ext cx="12621773" cy="8265127"/>
          </a:xfrm>
          <a:prstGeom prst="rect">
            <a:avLst/>
          </a:prstGeom>
        </p:spPr>
      </p:pic>
      <p:pic>
        <p:nvPicPr>
          <p:cNvPr id="12" name="Picture 11" descr="A dog lying on green grass&#10;&#10;Description automatically generated">
            <a:extLst>
              <a:ext uri="{FF2B5EF4-FFF2-40B4-BE49-F238E27FC236}">
                <a16:creationId xmlns:a16="http://schemas.microsoft.com/office/drawing/2014/main" id="{D600826B-26F9-4D3B-9BFA-ED3A9EFDDF80}"/>
              </a:ext>
            </a:extLst>
          </p:cNvPr>
          <p:cNvPicPr>
            <a:picLocks noChangeAspect="1"/>
          </p:cNvPicPr>
          <p:nvPr/>
        </p:nvPicPr>
        <p:blipFill rotWithShape="1">
          <a:blip r:embed="rId4"/>
          <a:srcRect t="4806" b="4806"/>
          <a:stretch/>
        </p:blipFill>
        <p:spPr>
          <a:xfrm>
            <a:off x="3796193" y="7056782"/>
            <a:ext cx="11874500" cy="8265130"/>
          </a:xfrm>
          <a:prstGeom prst="rect">
            <a:avLst/>
          </a:prstGeom>
        </p:spPr>
      </p:pic>
      <p:pic>
        <p:nvPicPr>
          <p:cNvPr id="14" name="Graphic 13" descr="Checkmark">
            <a:extLst>
              <a:ext uri="{FF2B5EF4-FFF2-40B4-BE49-F238E27FC236}">
                <a16:creationId xmlns:a16="http://schemas.microsoft.com/office/drawing/2014/main" id="{6A4C8A25-B591-43A0-B409-A960B7B791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9443" y="16117953"/>
            <a:ext cx="3048000" cy="3048000"/>
          </a:xfrm>
          <a:prstGeom prst="rect">
            <a:avLst/>
          </a:prstGeom>
        </p:spPr>
      </p:pic>
      <p:pic>
        <p:nvPicPr>
          <p:cNvPr id="16" name="Graphic 15" descr="Close">
            <a:extLst>
              <a:ext uri="{FF2B5EF4-FFF2-40B4-BE49-F238E27FC236}">
                <a16:creationId xmlns:a16="http://schemas.microsoft.com/office/drawing/2014/main" id="{107DA2C7-8FE5-4599-B9A9-8339DB7742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2200" y="16117953"/>
            <a:ext cx="3048000" cy="3048000"/>
          </a:xfrm>
          <a:prstGeom prst="rect">
            <a:avLst/>
          </a:prstGeom>
        </p:spPr>
      </p:pic>
    </p:spTree>
    <p:extLst>
      <p:ext uri="{BB962C8B-B14F-4D97-AF65-F5344CB8AC3E}">
        <p14:creationId xmlns:p14="http://schemas.microsoft.com/office/powerpoint/2010/main" val="1933750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B3E18-F4D2-640E-5BBF-A9927D05ABF2}"/>
              </a:ext>
            </a:extLst>
          </p:cNvPr>
          <p:cNvSpPr>
            <a:spLocks noGrp="1"/>
          </p:cNvSpPr>
          <p:nvPr>
            <p:ph type="body" sz="quarter" idx="13"/>
          </p:nvPr>
        </p:nvSpPr>
        <p:spPr/>
        <p:txBody>
          <a:bodyPr/>
          <a:lstStyle/>
          <a:p>
            <a:r>
              <a:rPr lang="en-GB" dirty="0"/>
              <a:t>Transfer Learning</a:t>
            </a:r>
            <a:endParaRPr lang="en-US" dirty="0"/>
          </a:p>
        </p:txBody>
      </p:sp>
    </p:spTree>
    <p:extLst>
      <p:ext uri="{BB962C8B-B14F-4D97-AF65-F5344CB8AC3E}">
        <p14:creationId xmlns:p14="http://schemas.microsoft.com/office/powerpoint/2010/main" val="228168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4C7E1E-6C20-440E-941A-535F1A24C014}">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65AC8C1-8675-4762-89BF-D102E51271A0}">
  <ds:schemaRefs>
    <ds:schemaRef ds:uri="http://schemas.microsoft.com/sharepoint/v3/contenttype/forms"/>
  </ds:schemaRefs>
</ds:datastoreItem>
</file>

<file path=customXml/itemProps3.xml><?xml version="1.0" encoding="utf-8"?>
<ds:datastoreItem xmlns:ds="http://schemas.openxmlformats.org/officeDocument/2006/customXml" ds:itemID="{F5A703DD-F8CD-47FA-B90D-65B68D854B44}">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GenAI_slides1</Template>
  <TotalTime>3654</TotalTime>
  <Words>1451</Words>
  <Application>Microsoft Office PowerPoint</Application>
  <PresentationFormat>Custom</PresentationFormat>
  <Paragraphs>143</Paragraphs>
  <Slides>17</Slides>
  <Notes>17</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17</vt:i4>
      </vt:variant>
    </vt:vector>
  </HeadingPairs>
  <TitlesOfParts>
    <vt:vector size="31" baseType="lpstr">
      <vt:lpstr>FreightSans</vt:lpstr>
      <vt:lpstr>Noto Sans Symbols</vt:lpstr>
      <vt:lpstr>Arial</vt:lpstr>
      <vt:lpstr>NVIDIA Sans</vt:lpstr>
      <vt:lpstr>NVIDIA Sans Light</vt:lpstr>
      <vt:lpstr>NVIDIA Sans Medium</vt:lpstr>
      <vt:lpstr>Questrial</vt:lpstr>
      <vt:lpstr>Roboto Mono</vt:lpstr>
      <vt:lpstr>Trebuchet MS</vt:lpstr>
      <vt:lpstr>Wingdings</vt:lpstr>
      <vt:lpstr>Title Only</vt:lpstr>
      <vt:lpstr>2_Title &amp; Bullet</vt:lpstr>
      <vt:lpstr>3_Title &amp; Bullet</vt:lpstr>
      <vt:lpstr>Title &amp; Bullet</vt:lpstr>
      <vt:lpstr>Fundamentals of  Deep Learning</vt:lpstr>
      <vt:lpstr>PowerPoint Presentation</vt:lpstr>
      <vt:lpstr>PowerPoint Presentation</vt:lpstr>
      <vt:lpstr>Review So Far</vt:lpstr>
      <vt:lpstr>PowerPoint Presentation</vt:lpstr>
      <vt:lpstr>Pre-Trained Models</vt:lpstr>
      <vt:lpstr>Pre-Trained Models</vt:lpstr>
      <vt:lpstr>The Next Challenge</vt:lpstr>
      <vt:lpstr>PowerPoint Presentation</vt:lpstr>
      <vt:lpstr>The Challenge After</vt:lpstr>
      <vt:lpstr>Transfer Learning</vt:lpstr>
      <vt:lpstr>Transfer Learning</vt:lpstr>
      <vt:lpstr>Transfer Learning</vt:lpstr>
      <vt:lpstr>Transfer Learning</vt:lpstr>
      <vt:lpstr>Transfer Learning</vt:lpstr>
      <vt:lpstr>PowerPoint Presentation</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Danielle Detering</cp:lastModifiedBy>
  <cp:revision>14</cp:revision>
  <dcterms:created xsi:type="dcterms:W3CDTF">2023-09-14T23:38:20Z</dcterms:created>
  <dcterms:modified xsi:type="dcterms:W3CDTF">2024-06-04T08:54:42Z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